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9.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03_DDEA7D64.xml" ContentType="application/vnd.ms-powerpoint.comment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92" r:id="rId6"/>
    <p:sldMasterId id="2147483711" r:id="rId7"/>
    <p:sldMasterId id="2147483730" r:id="rId8"/>
    <p:sldMasterId id="2147483751" r:id="rId9"/>
    <p:sldMasterId id="2147483769" r:id="rId10"/>
    <p:sldMasterId id="2147483778" r:id="rId11"/>
    <p:sldMasterId id="2147483800" r:id="rId12"/>
    <p:sldMasterId id="2147483821" r:id="rId13"/>
  </p:sldMasterIdLst>
  <p:notesMasterIdLst>
    <p:notesMasterId r:id="rId51"/>
  </p:notesMasterIdLst>
  <p:handoutMasterIdLst>
    <p:handoutMasterId r:id="rId52"/>
  </p:handoutMasterIdLst>
  <p:sldIdLst>
    <p:sldId id="261" r:id="rId14"/>
    <p:sldId id="2147482718" r:id="rId15"/>
    <p:sldId id="274" r:id="rId16"/>
    <p:sldId id="2147474852" r:id="rId17"/>
    <p:sldId id="264" r:id="rId18"/>
    <p:sldId id="2145727454" r:id="rId19"/>
    <p:sldId id="257" r:id="rId20"/>
    <p:sldId id="258" r:id="rId21"/>
    <p:sldId id="260" r:id="rId22"/>
    <p:sldId id="2147482899" r:id="rId23"/>
    <p:sldId id="4185" r:id="rId24"/>
    <p:sldId id="2147480220" r:id="rId25"/>
    <p:sldId id="2147480221" r:id="rId26"/>
    <p:sldId id="2147482749" r:id="rId27"/>
    <p:sldId id="2147482845" r:id="rId28"/>
    <p:sldId id="270" r:id="rId29"/>
    <p:sldId id="2145727435" r:id="rId30"/>
    <p:sldId id="2147480215" r:id="rId31"/>
    <p:sldId id="2147472788" r:id="rId32"/>
    <p:sldId id="2147482840" r:id="rId33"/>
    <p:sldId id="2147480216" r:id="rId34"/>
    <p:sldId id="271" r:id="rId35"/>
    <p:sldId id="2147482734" r:id="rId36"/>
    <p:sldId id="2147482888" r:id="rId37"/>
    <p:sldId id="2147482873" r:id="rId38"/>
    <p:sldId id="2147482745" r:id="rId39"/>
    <p:sldId id="2147483646" r:id="rId40"/>
    <p:sldId id="2147482842" r:id="rId41"/>
    <p:sldId id="259" r:id="rId42"/>
    <p:sldId id="269" r:id="rId43"/>
    <p:sldId id="273" r:id="rId44"/>
    <p:sldId id="2147482733" r:id="rId45"/>
    <p:sldId id="2145727433" r:id="rId46"/>
    <p:sldId id="2001" r:id="rId47"/>
    <p:sldId id="2147470407" r:id="rId48"/>
    <p:sldId id="2145727438" r:id="rId49"/>
    <p:sldId id="2147474851" r:id="rId50"/>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EF1001-1DC9-1945-35C1-56FFE6EC3F25}" name="Patricia McGaffigan" initials="PM" userId="S::PMcGaffigan@ihi.org::42dd3037-acac-48c4-a406-2abebfd205bf" providerId="AD"/>
  <p188:author id="{626CC512-13BC-FF72-2DF1-350C5CBE8EE4}" name="Helen Macfie" initials="HM" userId="c5f2be4ff7a45273" providerId="Windows Live"/>
  <p188:author id="{94C74D3F-4E9B-BD70-8357-BF90F1E9E0DB}" name="Marianne Smith" initials="MS" userId="S::msmith@ihi.org::ba2c5778-c99d-4f27-8ca4-210ee28934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729"/>
    <a:srgbClr val="20ABCB"/>
    <a:srgbClr val="12A6C7"/>
    <a:srgbClr val="11D4FF"/>
    <a:srgbClr val="D6F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00" y="78"/>
      </p:cViewPr>
      <p:guideLst>
        <p:guide orient="horz" pos="648"/>
        <p:guide pos="38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gs" Target="tags/tag1.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handoutMaster" Target="handoutMasters/handoutMaster1.xml"/></Relationships>
</file>

<file path=ppt/comments/modernComment_103_DDEA7D64.xml><?xml version="1.0" encoding="utf-8"?>
<p188:cmLst xmlns:a="http://schemas.openxmlformats.org/drawingml/2006/main" xmlns:r="http://schemas.openxmlformats.org/officeDocument/2006/relationships" xmlns:p188="http://schemas.microsoft.com/office/powerpoint/2018/8/main">
  <p188:cm id="{42EEE2D7-D21D-0049-8B43-8CB40F001206}" authorId="{626CC512-13BC-FF72-2DF1-350C5CBE8EE4}" status="resolved" created="2025-04-27T04:05:52.843" complete="100000">
    <pc:sldMkLst xmlns:pc="http://schemas.microsoft.com/office/powerpoint/2013/main/command">
      <pc:docMk/>
      <pc:sldMk cId="3723132260" sldId="259"/>
    </pc:sldMkLst>
    <p188:txBody>
      <a:bodyPr/>
      <a:lstStyle/>
      <a:p>
        <a:r>
          <a:rPr lang="en-US"/>
          <a:t>Brought over one example of how to crosswalk specific PSSM vs NAP - since the next 4 sessions will dig in, kept to one if Patricia wants to pitch this “how” question to Helen</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3.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s>
</file>

<file path=ppt/diagrams/_rels/data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9.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AE9DC-23F0-4A22-9C6B-599C451AAD5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63934A4C-C36E-435D-8AE2-C613C42C944B}">
      <dgm:prSet phldrT="[Text]"/>
      <dgm:spPr>
        <a:solidFill>
          <a:schemeClr val="accent3">
            <a:lumMod val="75000"/>
          </a:schemeClr>
        </a:solidFill>
      </dgm:spPr>
      <dgm:t>
        <a:bodyPr/>
        <a:lstStyle/>
        <a:p>
          <a:r>
            <a:rPr lang="en-US"/>
            <a:t>Reacting to harm</a:t>
          </a:r>
        </a:p>
      </dgm:t>
    </dgm:pt>
    <dgm:pt modelId="{3BD0C4EF-DF3E-4D31-9603-37D682E1D2EE}" type="parTrans" cxnId="{E1A55181-9571-4971-8FF8-6F2DFBC39EA3}">
      <dgm:prSet/>
      <dgm:spPr/>
      <dgm:t>
        <a:bodyPr/>
        <a:lstStyle/>
        <a:p>
          <a:endParaRPr lang="en-US"/>
        </a:p>
      </dgm:t>
    </dgm:pt>
    <dgm:pt modelId="{F054EBE3-E76F-4582-AF11-1B1907959133}" type="sibTrans" cxnId="{E1A55181-9571-4971-8FF8-6F2DFBC39EA3}">
      <dgm:prSet/>
      <dgm:spPr/>
      <dgm:t>
        <a:bodyPr/>
        <a:lstStyle/>
        <a:p>
          <a:endParaRPr lang="en-US"/>
        </a:p>
      </dgm:t>
    </dgm:pt>
    <dgm:pt modelId="{B5BF0ED3-F228-468F-AF54-5CF50634E6AB}">
      <dgm:prSet phldrT="[Text]" custT="1"/>
      <dgm:spPr>
        <a:solidFill>
          <a:srgbClr val="00B050">
            <a:alpha val="90000"/>
          </a:srgbClr>
        </a:solidFill>
      </dgm:spPr>
      <dgm:t>
        <a:bodyPr/>
        <a:lstStyle/>
        <a:p>
          <a:r>
            <a:rPr lang="en-US" sz="2000">
              <a:solidFill>
                <a:schemeClr val="bg2"/>
              </a:solidFill>
            </a:rPr>
            <a:t>Preventing harm -proactive risk mitigation</a:t>
          </a:r>
        </a:p>
      </dgm:t>
    </dgm:pt>
    <dgm:pt modelId="{1CB5AE0C-1DBD-4505-8110-61EAACFF2384}" type="parTrans" cxnId="{958514CC-50D7-4C41-A773-BAE00BBA4BAD}">
      <dgm:prSet/>
      <dgm:spPr>
        <a:solidFill>
          <a:schemeClr val="tx2"/>
        </a:solidFill>
      </dgm:spPr>
      <dgm:t>
        <a:bodyPr/>
        <a:lstStyle/>
        <a:p>
          <a:endParaRPr lang="en-US"/>
        </a:p>
      </dgm:t>
    </dgm:pt>
    <dgm:pt modelId="{9E859A33-0319-4204-A50A-9F3F5BBEFFE7}" type="sibTrans" cxnId="{958514CC-50D7-4C41-A773-BAE00BBA4BAD}">
      <dgm:prSet/>
      <dgm:spPr/>
      <dgm:t>
        <a:bodyPr/>
        <a:lstStyle/>
        <a:p>
          <a:endParaRPr lang="en-US"/>
        </a:p>
      </dgm:t>
    </dgm:pt>
    <dgm:pt modelId="{2DB3CCFB-4262-468E-8184-D233CEDAEFEF}">
      <dgm:prSet phldrT="[Text]"/>
      <dgm:spPr>
        <a:solidFill>
          <a:schemeClr val="accent3">
            <a:lumMod val="75000"/>
          </a:schemeClr>
        </a:solidFill>
      </dgm:spPr>
      <dgm:t>
        <a:bodyPr/>
        <a:lstStyle/>
        <a:p>
          <a:r>
            <a:rPr lang="en-US"/>
            <a:t>“Fixing humans”</a:t>
          </a:r>
        </a:p>
      </dgm:t>
    </dgm:pt>
    <dgm:pt modelId="{CDD09919-CE7B-4C96-8B34-FDED780BD386}" type="parTrans" cxnId="{745EBF9C-BA8D-4AC5-8199-DCC8AE5F983E}">
      <dgm:prSet/>
      <dgm:spPr/>
      <dgm:t>
        <a:bodyPr/>
        <a:lstStyle/>
        <a:p>
          <a:endParaRPr lang="en-US"/>
        </a:p>
      </dgm:t>
    </dgm:pt>
    <dgm:pt modelId="{D86784CC-E354-48AA-B92D-B8E89CE41E5F}" type="sibTrans" cxnId="{745EBF9C-BA8D-4AC5-8199-DCC8AE5F983E}">
      <dgm:prSet/>
      <dgm:spPr/>
      <dgm:t>
        <a:bodyPr/>
        <a:lstStyle/>
        <a:p>
          <a:endParaRPr lang="en-US"/>
        </a:p>
      </dgm:t>
    </dgm:pt>
    <dgm:pt modelId="{37ACDD69-0ACF-4C98-82CE-7A0581DDBB67}">
      <dgm:prSet phldrT="[Text]" custT="1"/>
      <dgm:spPr>
        <a:solidFill>
          <a:srgbClr val="00B050">
            <a:alpha val="90000"/>
          </a:srgbClr>
        </a:solidFill>
      </dgm:spPr>
      <dgm:t>
        <a:bodyPr/>
        <a:lstStyle/>
        <a:p>
          <a:r>
            <a:rPr lang="en-US" sz="2000">
              <a:solidFill>
                <a:schemeClr val="bg2"/>
              </a:solidFill>
            </a:rPr>
            <a:t>Improving systems &amp; cultures to optimize human performance </a:t>
          </a:r>
        </a:p>
      </dgm:t>
    </dgm:pt>
    <dgm:pt modelId="{81C22752-F742-4B2A-88AF-710C107C338F}" type="parTrans" cxnId="{9203DF09-4CF3-4CB5-80BA-113C8430034D}">
      <dgm:prSet/>
      <dgm:spPr>
        <a:solidFill>
          <a:schemeClr val="tx2"/>
        </a:solidFill>
      </dgm:spPr>
      <dgm:t>
        <a:bodyPr/>
        <a:lstStyle/>
        <a:p>
          <a:endParaRPr lang="en-US"/>
        </a:p>
      </dgm:t>
    </dgm:pt>
    <dgm:pt modelId="{231D86E4-B007-4265-9A17-4AABD48AC5D1}" type="sibTrans" cxnId="{9203DF09-4CF3-4CB5-80BA-113C8430034D}">
      <dgm:prSet/>
      <dgm:spPr/>
      <dgm:t>
        <a:bodyPr/>
        <a:lstStyle/>
        <a:p>
          <a:endParaRPr lang="en-US"/>
        </a:p>
      </dgm:t>
    </dgm:pt>
    <dgm:pt modelId="{E94A9142-D76B-4A0E-8254-05524542E0EF}">
      <dgm:prSet phldrT="[Text]"/>
      <dgm:spPr>
        <a:solidFill>
          <a:schemeClr val="accent3">
            <a:lumMod val="75000"/>
          </a:schemeClr>
        </a:solidFill>
      </dgm:spPr>
      <dgm:t>
        <a:bodyPr/>
        <a:lstStyle/>
        <a:p>
          <a:r>
            <a:rPr lang="en-US"/>
            <a:t>Safety as projects</a:t>
          </a:r>
        </a:p>
      </dgm:t>
    </dgm:pt>
    <dgm:pt modelId="{934785EB-161D-428D-A57F-914BB31566DE}" type="parTrans" cxnId="{08DB9DBB-C938-40FC-ADAD-4454960B4AD3}">
      <dgm:prSet/>
      <dgm:spPr/>
      <dgm:t>
        <a:bodyPr/>
        <a:lstStyle/>
        <a:p>
          <a:endParaRPr lang="en-US"/>
        </a:p>
      </dgm:t>
    </dgm:pt>
    <dgm:pt modelId="{7119F06A-AF87-4518-8F64-CD01D467A3E5}" type="sibTrans" cxnId="{08DB9DBB-C938-40FC-ADAD-4454960B4AD3}">
      <dgm:prSet/>
      <dgm:spPr/>
      <dgm:t>
        <a:bodyPr/>
        <a:lstStyle/>
        <a:p>
          <a:endParaRPr lang="en-US"/>
        </a:p>
      </dgm:t>
    </dgm:pt>
    <dgm:pt modelId="{9B0FFD48-399A-4F82-BB0B-C4E849289D37}">
      <dgm:prSet phldrT="[Text]" custT="1"/>
      <dgm:spPr>
        <a:solidFill>
          <a:srgbClr val="00B050">
            <a:alpha val="90000"/>
          </a:srgbClr>
        </a:solidFill>
      </dgm:spPr>
      <dgm:t>
        <a:bodyPr/>
        <a:lstStyle/>
        <a:p>
          <a:r>
            <a:rPr lang="en-US" sz="2000">
              <a:solidFill>
                <a:schemeClr val="bg2"/>
              </a:solidFill>
            </a:rPr>
            <a:t>Safety as nonnegotiable core value; purpose</a:t>
          </a:r>
        </a:p>
      </dgm:t>
    </dgm:pt>
    <dgm:pt modelId="{9129C0B9-0C56-485E-978D-A80C1BFEFC4E}" type="parTrans" cxnId="{14F31B60-EDD4-4E01-9FC3-A9DC9122E4D3}">
      <dgm:prSet/>
      <dgm:spPr>
        <a:solidFill>
          <a:schemeClr val="tx2"/>
        </a:solidFill>
      </dgm:spPr>
      <dgm:t>
        <a:bodyPr/>
        <a:lstStyle/>
        <a:p>
          <a:endParaRPr lang="en-US"/>
        </a:p>
      </dgm:t>
    </dgm:pt>
    <dgm:pt modelId="{2542CBC9-F98D-48F7-8DD5-B156260B0EF1}" type="sibTrans" cxnId="{14F31B60-EDD4-4E01-9FC3-A9DC9122E4D3}">
      <dgm:prSet/>
      <dgm:spPr/>
      <dgm:t>
        <a:bodyPr/>
        <a:lstStyle/>
        <a:p>
          <a:endParaRPr lang="en-US"/>
        </a:p>
      </dgm:t>
    </dgm:pt>
    <dgm:pt modelId="{4686D20C-AB15-4465-BAB8-3951DFA94B9B}" type="pres">
      <dgm:prSet presAssocID="{0FCAE9DC-23F0-4A22-9C6B-599C451AAD5C}" presName="Name0" presStyleCnt="0">
        <dgm:presLayoutVars>
          <dgm:dir/>
          <dgm:animLvl val="lvl"/>
          <dgm:resizeHandles val="exact"/>
        </dgm:presLayoutVars>
      </dgm:prSet>
      <dgm:spPr/>
    </dgm:pt>
    <dgm:pt modelId="{2BBEFFD9-F016-41F5-98EF-715D82295146}" type="pres">
      <dgm:prSet presAssocID="{63934A4C-C36E-435D-8AE2-C613C42C944B}" presName="vertFlow" presStyleCnt="0"/>
      <dgm:spPr/>
    </dgm:pt>
    <dgm:pt modelId="{C907253E-900D-45AB-8D70-FD419C0B66D0}" type="pres">
      <dgm:prSet presAssocID="{63934A4C-C36E-435D-8AE2-C613C42C944B}" presName="header" presStyleLbl="node1" presStyleIdx="0" presStyleCnt="3"/>
      <dgm:spPr/>
    </dgm:pt>
    <dgm:pt modelId="{43E5892B-DE5C-4034-B703-C2C215B32EFA}" type="pres">
      <dgm:prSet presAssocID="{1CB5AE0C-1DBD-4505-8110-61EAACFF2384}" presName="parTrans" presStyleLbl="sibTrans2D1" presStyleIdx="0" presStyleCnt="3" custScaleX="129065" custScaleY="826135"/>
      <dgm:spPr/>
    </dgm:pt>
    <dgm:pt modelId="{F3C7FC6C-DB11-47D9-81B8-98B744DC6508}" type="pres">
      <dgm:prSet presAssocID="{B5BF0ED3-F228-468F-AF54-5CF50634E6AB}" presName="child" presStyleLbl="alignAccFollowNode1" presStyleIdx="0" presStyleCnt="3" custScaleY="248136" custLinFactY="99287" custLinFactNeighborX="-252" custLinFactNeighborY="100000">
        <dgm:presLayoutVars>
          <dgm:chMax val="0"/>
          <dgm:bulletEnabled val="1"/>
        </dgm:presLayoutVars>
      </dgm:prSet>
      <dgm:spPr/>
    </dgm:pt>
    <dgm:pt modelId="{08E986D7-BB4C-467C-9D07-1DBFB6906A28}" type="pres">
      <dgm:prSet presAssocID="{63934A4C-C36E-435D-8AE2-C613C42C944B}" presName="hSp" presStyleCnt="0"/>
      <dgm:spPr/>
    </dgm:pt>
    <dgm:pt modelId="{8E83363C-AA03-4043-ACD9-36963A7382F6}" type="pres">
      <dgm:prSet presAssocID="{2DB3CCFB-4262-468E-8184-D233CEDAEFEF}" presName="vertFlow" presStyleCnt="0"/>
      <dgm:spPr/>
    </dgm:pt>
    <dgm:pt modelId="{87CA2BC4-CF5C-4217-9D67-FC8B8BCBCE77}" type="pres">
      <dgm:prSet presAssocID="{2DB3CCFB-4262-468E-8184-D233CEDAEFEF}" presName="header" presStyleLbl="node1" presStyleIdx="1" presStyleCnt="3"/>
      <dgm:spPr/>
    </dgm:pt>
    <dgm:pt modelId="{314EB867-12F2-4AF3-AFDF-4BD46044C751}" type="pres">
      <dgm:prSet presAssocID="{81C22752-F742-4B2A-88AF-710C107C338F}" presName="parTrans" presStyleLbl="sibTrans2D1" presStyleIdx="1" presStyleCnt="3" custAng="21541599" custScaleX="135697" custScaleY="954392"/>
      <dgm:spPr/>
    </dgm:pt>
    <dgm:pt modelId="{A5A367A3-F9A2-4714-B7ED-C81343865FCE}" type="pres">
      <dgm:prSet presAssocID="{37ACDD69-0ACF-4C98-82CE-7A0581DDBB67}" presName="child" presStyleLbl="alignAccFollowNode1" presStyleIdx="1" presStyleCnt="3" custScaleY="262163" custLinFactY="98144" custLinFactNeighborX="-1018" custLinFactNeighborY="100000">
        <dgm:presLayoutVars>
          <dgm:chMax val="0"/>
          <dgm:bulletEnabled val="1"/>
        </dgm:presLayoutVars>
      </dgm:prSet>
      <dgm:spPr/>
    </dgm:pt>
    <dgm:pt modelId="{F3399E46-9DBF-4F73-92F8-92751F31ADE9}" type="pres">
      <dgm:prSet presAssocID="{2DB3CCFB-4262-468E-8184-D233CEDAEFEF}" presName="hSp" presStyleCnt="0"/>
      <dgm:spPr/>
    </dgm:pt>
    <dgm:pt modelId="{DD0C1CC3-54F8-409E-9CBE-9715A454430A}" type="pres">
      <dgm:prSet presAssocID="{E94A9142-D76B-4A0E-8254-05524542E0EF}" presName="vertFlow" presStyleCnt="0"/>
      <dgm:spPr/>
    </dgm:pt>
    <dgm:pt modelId="{74EC1F75-6066-4655-9C53-AEA65C437442}" type="pres">
      <dgm:prSet presAssocID="{E94A9142-D76B-4A0E-8254-05524542E0EF}" presName="header" presStyleLbl="node1" presStyleIdx="2" presStyleCnt="3"/>
      <dgm:spPr/>
    </dgm:pt>
    <dgm:pt modelId="{B34FF9B8-7BAC-4B05-94CF-E4E3B93F4823}" type="pres">
      <dgm:prSet presAssocID="{9129C0B9-0C56-485E-978D-A80C1BFEFC4E}" presName="parTrans" presStyleLbl="sibTrans2D1" presStyleIdx="2" presStyleCnt="3" custAng="21487318" custScaleX="155596" custScaleY="1051724" custLinFactNeighborX="-3127" custLinFactNeighborY="9838"/>
      <dgm:spPr/>
    </dgm:pt>
    <dgm:pt modelId="{E6331F19-FEAD-4910-96F0-D5812CE2BDAC}" type="pres">
      <dgm:prSet presAssocID="{9B0FFD48-399A-4F82-BB0B-C4E849289D37}" presName="child" presStyleLbl="alignAccFollowNode1" presStyleIdx="2" presStyleCnt="3" custScaleY="267486" custLinFactY="94120" custLinFactNeighborX="-862" custLinFactNeighborY="100000">
        <dgm:presLayoutVars>
          <dgm:chMax val="0"/>
          <dgm:bulletEnabled val="1"/>
        </dgm:presLayoutVars>
      </dgm:prSet>
      <dgm:spPr/>
    </dgm:pt>
  </dgm:ptLst>
  <dgm:cxnLst>
    <dgm:cxn modelId="{1FA36F07-E3B3-48B3-8AE9-332E865EE8A1}" type="presOf" srcId="{37ACDD69-0ACF-4C98-82CE-7A0581DDBB67}" destId="{A5A367A3-F9A2-4714-B7ED-C81343865FCE}" srcOrd="0" destOrd="0" presId="urn:microsoft.com/office/officeart/2005/8/layout/lProcess1"/>
    <dgm:cxn modelId="{9203DF09-4CF3-4CB5-80BA-113C8430034D}" srcId="{2DB3CCFB-4262-468E-8184-D233CEDAEFEF}" destId="{37ACDD69-0ACF-4C98-82CE-7A0581DDBB67}" srcOrd="0" destOrd="0" parTransId="{81C22752-F742-4B2A-88AF-710C107C338F}" sibTransId="{231D86E4-B007-4265-9A17-4AABD48AC5D1}"/>
    <dgm:cxn modelId="{ADC3C20C-EEB8-47C3-8D8D-0978FAAA0C53}" type="presOf" srcId="{63934A4C-C36E-435D-8AE2-C613C42C944B}" destId="{C907253E-900D-45AB-8D70-FD419C0B66D0}" srcOrd="0" destOrd="0" presId="urn:microsoft.com/office/officeart/2005/8/layout/lProcess1"/>
    <dgm:cxn modelId="{F3B53620-23A9-4AED-AD18-56D1DEC3C657}" type="presOf" srcId="{1CB5AE0C-1DBD-4505-8110-61EAACFF2384}" destId="{43E5892B-DE5C-4034-B703-C2C215B32EFA}" srcOrd="0" destOrd="0" presId="urn:microsoft.com/office/officeart/2005/8/layout/lProcess1"/>
    <dgm:cxn modelId="{098A2F32-1192-4D52-BDBC-5E99738D8C13}" type="presOf" srcId="{B5BF0ED3-F228-468F-AF54-5CF50634E6AB}" destId="{F3C7FC6C-DB11-47D9-81B8-98B744DC6508}" srcOrd="0" destOrd="0" presId="urn:microsoft.com/office/officeart/2005/8/layout/lProcess1"/>
    <dgm:cxn modelId="{14F31B60-EDD4-4E01-9FC3-A9DC9122E4D3}" srcId="{E94A9142-D76B-4A0E-8254-05524542E0EF}" destId="{9B0FFD48-399A-4F82-BB0B-C4E849289D37}" srcOrd="0" destOrd="0" parTransId="{9129C0B9-0C56-485E-978D-A80C1BFEFC4E}" sibTransId="{2542CBC9-F98D-48F7-8DD5-B156260B0EF1}"/>
    <dgm:cxn modelId="{8DF4196D-9DEB-46C0-A77B-E87A7546AD78}" type="presOf" srcId="{0FCAE9DC-23F0-4A22-9C6B-599C451AAD5C}" destId="{4686D20C-AB15-4465-BAB8-3951DFA94B9B}" srcOrd="0" destOrd="0" presId="urn:microsoft.com/office/officeart/2005/8/layout/lProcess1"/>
    <dgm:cxn modelId="{8C1F804D-4C29-45DE-858A-2F488979B026}" type="presOf" srcId="{9129C0B9-0C56-485E-978D-A80C1BFEFC4E}" destId="{B34FF9B8-7BAC-4B05-94CF-E4E3B93F4823}" srcOrd="0" destOrd="0" presId="urn:microsoft.com/office/officeart/2005/8/layout/lProcess1"/>
    <dgm:cxn modelId="{E1A55181-9571-4971-8FF8-6F2DFBC39EA3}" srcId="{0FCAE9DC-23F0-4A22-9C6B-599C451AAD5C}" destId="{63934A4C-C36E-435D-8AE2-C613C42C944B}" srcOrd="0" destOrd="0" parTransId="{3BD0C4EF-DF3E-4D31-9603-37D682E1D2EE}" sibTransId="{F054EBE3-E76F-4582-AF11-1B1907959133}"/>
    <dgm:cxn modelId="{745EBF9C-BA8D-4AC5-8199-DCC8AE5F983E}" srcId="{0FCAE9DC-23F0-4A22-9C6B-599C451AAD5C}" destId="{2DB3CCFB-4262-468E-8184-D233CEDAEFEF}" srcOrd="1" destOrd="0" parTransId="{CDD09919-CE7B-4C96-8B34-FDED780BD386}" sibTransId="{D86784CC-E354-48AA-B92D-B8E89CE41E5F}"/>
    <dgm:cxn modelId="{1CF4A6A0-2D9D-44EF-9E4C-A6AEAE048BE7}" type="presOf" srcId="{9B0FFD48-399A-4F82-BB0B-C4E849289D37}" destId="{E6331F19-FEAD-4910-96F0-D5812CE2BDAC}" srcOrd="0" destOrd="0" presId="urn:microsoft.com/office/officeart/2005/8/layout/lProcess1"/>
    <dgm:cxn modelId="{08DB9DBB-C938-40FC-ADAD-4454960B4AD3}" srcId="{0FCAE9DC-23F0-4A22-9C6B-599C451AAD5C}" destId="{E94A9142-D76B-4A0E-8254-05524542E0EF}" srcOrd="2" destOrd="0" parTransId="{934785EB-161D-428D-A57F-914BB31566DE}" sibTransId="{7119F06A-AF87-4518-8F64-CD01D467A3E5}"/>
    <dgm:cxn modelId="{0D4F65CA-5361-4915-BBD6-C2274A746E67}" type="presOf" srcId="{81C22752-F742-4B2A-88AF-710C107C338F}" destId="{314EB867-12F2-4AF3-AFDF-4BD46044C751}" srcOrd="0" destOrd="0" presId="urn:microsoft.com/office/officeart/2005/8/layout/lProcess1"/>
    <dgm:cxn modelId="{958514CC-50D7-4C41-A773-BAE00BBA4BAD}" srcId="{63934A4C-C36E-435D-8AE2-C613C42C944B}" destId="{B5BF0ED3-F228-468F-AF54-5CF50634E6AB}" srcOrd="0" destOrd="0" parTransId="{1CB5AE0C-1DBD-4505-8110-61EAACFF2384}" sibTransId="{9E859A33-0319-4204-A50A-9F3F5BBEFFE7}"/>
    <dgm:cxn modelId="{0BC6AEE5-478C-4007-B73E-25C9D7BF79DF}" type="presOf" srcId="{E94A9142-D76B-4A0E-8254-05524542E0EF}" destId="{74EC1F75-6066-4655-9C53-AEA65C437442}" srcOrd="0" destOrd="0" presId="urn:microsoft.com/office/officeart/2005/8/layout/lProcess1"/>
    <dgm:cxn modelId="{7C8D99E6-5CF3-4BA6-B2F5-2C41474E784E}" type="presOf" srcId="{2DB3CCFB-4262-468E-8184-D233CEDAEFEF}" destId="{87CA2BC4-CF5C-4217-9D67-FC8B8BCBCE77}" srcOrd="0" destOrd="0" presId="urn:microsoft.com/office/officeart/2005/8/layout/lProcess1"/>
    <dgm:cxn modelId="{94B1B9D5-B590-46A9-A531-7656329C9EFA}" type="presParOf" srcId="{4686D20C-AB15-4465-BAB8-3951DFA94B9B}" destId="{2BBEFFD9-F016-41F5-98EF-715D82295146}" srcOrd="0" destOrd="0" presId="urn:microsoft.com/office/officeart/2005/8/layout/lProcess1"/>
    <dgm:cxn modelId="{A81D3990-C3B6-49A1-94D0-A2D8037179EF}" type="presParOf" srcId="{2BBEFFD9-F016-41F5-98EF-715D82295146}" destId="{C907253E-900D-45AB-8D70-FD419C0B66D0}" srcOrd="0" destOrd="0" presId="urn:microsoft.com/office/officeart/2005/8/layout/lProcess1"/>
    <dgm:cxn modelId="{5A516DC0-3FDB-4133-BF64-12E901870ADD}" type="presParOf" srcId="{2BBEFFD9-F016-41F5-98EF-715D82295146}" destId="{43E5892B-DE5C-4034-B703-C2C215B32EFA}" srcOrd="1" destOrd="0" presId="urn:microsoft.com/office/officeart/2005/8/layout/lProcess1"/>
    <dgm:cxn modelId="{F32E9EC2-C785-4333-99F7-D52E7B575431}" type="presParOf" srcId="{2BBEFFD9-F016-41F5-98EF-715D82295146}" destId="{F3C7FC6C-DB11-47D9-81B8-98B744DC6508}" srcOrd="2" destOrd="0" presId="urn:microsoft.com/office/officeart/2005/8/layout/lProcess1"/>
    <dgm:cxn modelId="{6B513C9E-23F0-4120-A8D5-84C0D814BCF5}" type="presParOf" srcId="{4686D20C-AB15-4465-BAB8-3951DFA94B9B}" destId="{08E986D7-BB4C-467C-9D07-1DBFB6906A28}" srcOrd="1" destOrd="0" presId="urn:microsoft.com/office/officeart/2005/8/layout/lProcess1"/>
    <dgm:cxn modelId="{7E934842-F14E-46FC-878D-60E8E7D76619}" type="presParOf" srcId="{4686D20C-AB15-4465-BAB8-3951DFA94B9B}" destId="{8E83363C-AA03-4043-ACD9-36963A7382F6}" srcOrd="2" destOrd="0" presId="urn:microsoft.com/office/officeart/2005/8/layout/lProcess1"/>
    <dgm:cxn modelId="{B91DA535-7DB9-40E5-8C9A-0A16E555C478}" type="presParOf" srcId="{8E83363C-AA03-4043-ACD9-36963A7382F6}" destId="{87CA2BC4-CF5C-4217-9D67-FC8B8BCBCE77}" srcOrd="0" destOrd="0" presId="urn:microsoft.com/office/officeart/2005/8/layout/lProcess1"/>
    <dgm:cxn modelId="{81408104-9F89-4593-89D0-171B384972AD}" type="presParOf" srcId="{8E83363C-AA03-4043-ACD9-36963A7382F6}" destId="{314EB867-12F2-4AF3-AFDF-4BD46044C751}" srcOrd="1" destOrd="0" presId="urn:microsoft.com/office/officeart/2005/8/layout/lProcess1"/>
    <dgm:cxn modelId="{D000C3F7-F7CC-4512-AC6A-A14B5F28569D}" type="presParOf" srcId="{8E83363C-AA03-4043-ACD9-36963A7382F6}" destId="{A5A367A3-F9A2-4714-B7ED-C81343865FCE}" srcOrd="2" destOrd="0" presId="urn:microsoft.com/office/officeart/2005/8/layout/lProcess1"/>
    <dgm:cxn modelId="{1D6514C1-AAB2-4F95-9937-5E1CF9CF134B}" type="presParOf" srcId="{4686D20C-AB15-4465-BAB8-3951DFA94B9B}" destId="{F3399E46-9DBF-4F73-92F8-92751F31ADE9}" srcOrd="3" destOrd="0" presId="urn:microsoft.com/office/officeart/2005/8/layout/lProcess1"/>
    <dgm:cxn modelId="{F71C42E0-2C35-493C-B2B1-F0B336C97BFF}" type="presParOf" srcId="{4686D20C-AB15-4465-BAB8-3951DFA94B9B}" destId="{DD0C1CC3-54F8-409E-9CBE-9715A454430A}" srcOrd="4" destOrd="0" presId="urn:microsoft.com/office/officeart/2005/8/layout/lProcess1"/>
    <dgm:cxn modelId="{DE874467-84FC-4557-9552-083FB798FD97}" type="presParOf" srcId="{DD0C1CC3-54F8-409E-9CBE-9715A454430A}" destId="{74EC1F75-6066-4655-9C53-AEA65C437442}" srcOrd="0" destOrd="0" presId="urn:microsoft.com/office/officeart/2005/8/layout/lProcess1"/>
    <dgm:cxn modelId="{22C74665-C779-4F4D-9B4D-83741D412054}" type="presParOf" srcId="{DD0C1CC3-54F8-409E-9CBE-9715A454430A}" destId="{B34FF9B8-7BAC-4B05-94CF-E4E3B93F4823}" srcOrd="1" destOrd="0" presId="urn:microsoft.com/office/officeart/2005/8/layout/lProcess1"/>
    <dgm:cxn modelId="{B2231A63-DAEF-4073-8AC3-C317E45D1E71}" type="presParOf" srcId="{DD0C1CC3-54F8-409E-9CBE-9715A454430A}" destId="{E6331F19-FEAD-4910-96F0-D5812CE2BDAC}"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5E60ED-D105-4A4D-A1F5-8A716668473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7CF0B1DC-580B-4181-B457-66EC704AC4CD}">
      <dgm:prSet custT="1"/>
      <dgm:spPr>
        <a:solidFill>
          <a:schemeClr val="tx2"/>
        </a:solidFill>
      </dgm:spPr>
      <dgm:t>
        <a:bodyPr/>
        <a:lstStyle/>
        <a:p>
          <a:r>
            <a:rPr lang="en-US" sz="2000"/>
            <a:t>Culture, Leadership &amp; Governance</a:t>
          </a:r>
        </a:p>
      </dgm:t>
    </dgm:pt>
    <dgm:pt modelId="{D4DA3525-3B4F-4846-B831-B29F21E17F33}" type="parTrans" cxnId="{C0ADF814-108F-4AE5-8FEE-BF401EC74DC1}">
      <dgm:prSet/>
      <dgm:spPr/>
      <dgm:t>
        <a:bodyPr/>
        <a:lstStyle/>
        <a:p>
          <a:endParaRPr lang="en-US" sz="2000"/>
        </a:p>
      </dgm:t>
    </dgm:pt>
    <dgm:pt modelId="{4BCCA7F6-E317-476F-B267-11E19DDDADC2}" type="sibTrans" cxnId="{C0ADF814-108F-4AE5-8FEE-BF401EC74DC1}">
      <dgm:prSet/>
      <dgm:spPr/>
      <dgm:t>
        <a:bodyPr/>
        <a:lstStyle/>
        <a:p>
          <a:endParaRPr lang="en-US" sz="2000"/>
        </a:p>
      </dgm:t>
    </dgm:pt>
    <dgm:pt modelId="{5B2572FD-D7D1-4BA5-83D8-CA6784415070}">
      <dgm:prSet custT="1"/>
      <dgm:spPr>
        <a:solidFill>
          <a:schemeClr val="tx2"/>
        </a:solidFill>
      </dgm:spPr>
      <dgm:t>
        <a:bodyPr/>
        <a:lstStyle/>
        <a:p>
          <a:r>
            <a:rPr lang="en-US" sz="2000"/>
            <a:t>Learning </a:t>
          </a:r>
        </a:p>
        <a:p>
          <a:r>
            <a:rPr lang="en-US" sz="2000"/>
            <a:t>System </a:t>
          </a:r>
        </a:p>
      </dgm:t>
    </dgm:pt>
    <dgm:pt modelId="{D527B00E-AB33-43FF-A15A-D8D084A03411}" type="sibTrans" cxnId="{850B22B9-37A2-49D8-8485-9CA2D3ACCA9B}">
      <dgm:prSet/>
      <dgm:spPr/>
      <dgm:t>
        <a:bodyPr/>
        <a:lstStyle/>
        <a:p>
          <a:endParaRPr lang="en-US" sz="2000"/>
        </a:p>
      </dgm:t>
    </dgm:pt>
    <dgm:pt modelId="{5598BC4E-A1E3-4FB6-B781-5D506420DB38}" type="parTrans" cxnId="{850B22B9-37A2-49D8-8485-9CA2D3ACCA9B}">
      <dgm:prSet/>
      <dgm:spPr/>
      <dgm:t>
        <a:bodyPr/>
        <a:lstStyle/>
        <a:p>
          <a:endParaRPr lang="en-US" sz="2000"/>
        </a:p>
      </dgm:t>
    </dgm:pt>
    <dgm:pt modelId="{179AC6B4-299D-4591-ABE9-6BE6D77B8C2A}">
      <dgm:prSet custT="1"/>
      <dgm:spPr>
        <a:solidFill>
          <a:schemeClr val="tx2"/>
        </a:solidFill>
      </dgm:spPr>
      <dgm:t>
        <a:bodyPr/>
        <a:lstStyle/>
        <a:p>
          <a:r>
            <a:rPr lang="en-US" sz="2000"/>
            <a:t>Workforce Safety &amp; Well-being</a:t>
          </a:r>
        </a:p>
      </dgm:t>
    </dgm:pt>
    <dgm:pt modelId="{38C2B833-942B-44A6-B1E2-4E61E91335EA}" type="sibTrans" cxnId="{9AA4D09B-204C-4830-AC9E-ECD53D934E0B}">
      <dgm:prSet/>
      <dgm:spPr/>
      <dgm:t>
        <a:bodyPr/>
        <a:lstStyle/>
        <a:p>
          <a:endParaRPr lang="en-US" sz="2000"/>
        </a:p>
      </dgm:t>
    </dgm:pt>
    <dgm:pt modelId="{7DAA90F1-96B8-4EF1-8D9D-79338BBB49F0}" type="parTrans" cxnId="{9AA4D09B-204C-4830-AC9E-ECD53D934E0B}">
      <dgm:prSet/>
      <dgm:spPr/>
      <dgm:t>
        <a:bodyPr/>
        <a:lstStyle/>
        <a:p>
          <a:endParaRPr lang="en-US" sz="2000"/>
        </a:p>
      </dgm:t>
    </dgm:pt>
    <dgm:pt modelId="{2AD2D0DE-D374-4820-AC4F-C1079C034DE0}">
      <dgm:prSet custT="1"/>
      <dgm:spPr>
        <a:solidFill>
          <a:schemeClr val="tx2"/>
        </a:solidFill>
      </dgm:spPr>
      <dgm:t>
        <a:bodyPr/>
        <a:lstStyle/>
        <a:p>
          <a:r>
            <a:rPr lang="en-US" sz="2000"/>
            <a:t>Patient,  Family &amp; Caregiver Engagement </a:t>
          </a:r>
        </a:p>
      </dgm:t>
    </dgm:pt>
    <dgm:pt modelId="{255E41C5-7770-4D78-AA1E-B2EA678285AC}" type="sibTrans" cxnId="{172124F6-69D0-47F6-8D93-1718767E5DD0}">
      <dgm:prSet/>
      <dgm:spPr/>
      <dgm:t>
        <a:bodyPr/>
        <a:lstStyle/>
        <a:p>
          <a:endParaRPr lang="en-US" sz="2000"/>
        </a:p>
      </dgm:t>
    </dgm:pt>
    <dgm:pt modelId="{5A955C81-E96C-45EF-91E1-4E2846C1A4F9}" type="parTrans" cxnId="{172124F6-69D0-47F6-8D93-1718767E5DD0}">
      <dgm:prSet/>
      <dgm:spPr/>
      <dgm:t>
        <a:bodyPr/>
        <a:lstStyle/>
        <a:p>
          <a:endParaRPr lang="en-US" sz="2000"/>
        </a:p>
      </dgm:t>
    </dgm:pt>
    <dgm:pt modelId="{C9C57DB2-BF23-436C-AD22-DE1532090DC3}" type="pres">
      <dgm:prSet presAssocID="{B25E60ED-D105-4A4D-A1F5-8A7166684735}" presName="Name0" presStyleCnt="0">
        <dgm:presLayoutVars>
          <dgm:dir/>
          <dgm:resizeHandles val="exact"/>
        </dgm:presLayoutVars>
      </dgm:prSet>
      <dgm:spPr/>
    </dgm:pt>
    <dgm:pt modelId="{39907C2C-EB39-4BE6-BCE6-22CE7911E0A3}" type="pres">
      <dgm:prSet presAssocID="{B25E60ED-D105-4A4D-A1F5-8A7166684735}" presName="fgShape" presStyleLbl="fgShp" presStyleIdx="0" presStyleCnt="1" custScaleX="88571" custScaleY="199764" custLinFactY="17450" custLinFactNeighborX="2529" custLinFactNeighborY="100000"/>
      <dgm:spPr>
        <a:solidFill>
          <a:schemeClr val="accent2"/>
        </a:solidFill>
      </dgm:spPr>
    </dgm:pt>
    <dgm:pt modelId="{11275696-0474-46D5-84C9-E3F99F8A4F69}" type="pres">
      <dgm:prSet presAssocID="{B25E60ED-D105-4A4D-A1F5-8A7166684735}" presName="linComp" presStyleCnt="0"/>
      <dgm:spPr/>
    </dgm:pt>
    <dgm:pt modelId="{22EA91F8-8756-410B-AE7B-1D392CF957B0}" type="pres">
      <dgm:prSet presAssocID="{7CF0B1DC-580B-4181-B457-66EC704AC4CD}" presName="compNode" presStyleCnt="0"/>
      <dgm:spPr/>
    </dgm:pt>
    <dgm:pt modelId="{A54B9115-425D-44C9-B49B-9156812BC0EB}" type="pres">
      <dgm:prSet presAssocID="{7CF0B1DC-580B-4181-B457-66EC704AC4CD}" presName="bkgdShape" presStyleLbl="node1" presStyleIdx="0" presStyleCnt="4"/>
      <dgm:spPr/>
    </dgm:pt>
    <dgm:pt modelId="{9538B94E-7D7E-4128-AA43-181D2C38676F}" type="pres">
      <dgm:prSet presAssocID="{7CF0B1DC-580B-4181-B457-66EC704AC4CD}" presName="nodeTx" presStyleLbl="node1" presStyleIdx="0" presStyleCnt="4">
        <dgm:presLayoutVars>
          <dgm:bulletEnabled val="1"/>
        </dgm:presLayoutVars>
      </dgm:prSet>
      <dgm:spPr/>
    </dgm:pt>
    <dgm:pt modelId="{0483D450-6607-4DB3-83E9-E22C5A586DD4}" type="pres">
      <dgm:prSet presAssocID="{7CF0B1DC-580B-4181-B457-66EC704AC4CD}" presName="invisiNode" presStyleLbl="node1" presStyleIdx="0" presStyleCnt="4"/>
      <dgm:spPr/>
    </dgm:pt>
    <dgm:pt modelId="{F27EF0A5-992D-4B0D-9E69-171B04FBA1BF}" type="pres">
      <dgm:prSet presAssocID="{7CF0B1DC-580B-4181-B457-66EC704AC4CD}" presName="imagNode"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8000" b="-8000"/>
          </a:stretch>
        </a:blipFill>
      </dgm:spPr>
      <dgm:extLst>
        <a:ext uri="{E40237B7-FDA0-4F09-8148-C483321AD2D9}">
          <dgm14:cNvPr xmlns:dgm14="http://schemas.microsoft.com/office/drawing/2010/diagram" id="0" name="" descr="Lecturer with solid fill"/>
        </a:ext>
      </dgm:extLst>
    </dgm:pt>
    <dgm:pt modelId="{24683D6C-E0C4-4D78-9A35-9F9FC77FEDB9}" type="pres">
      <dgm:prSet presAssocID="{4BCCA7F6-E317-476F-B267-11E19DDDADC2}" presName="sibTrans" presStyleLbl="sibTrans2D1" presStyleIdx="0" presStyleCnt="0"/>
      <dgm:spPr/>
    </dgm:pt>
    <dgm:pt modelId="{5090FFCA-A6A8-4821-B3E4-C3AAF245C6BA}" type="pres">
      <dgm:prSet presAssocID="{2AD2D0DE-D374-4820-AC4F-C1079C034DE0}" presName="compNode" presStyleCnt="0"/>
      <dgm:spPr/>
    </dgm:pt>
    <dgm:pt modelId="{EBB2FEB6-C784-4711-9A9D-04E6AA3E8333}" type="pres">
      <dgm:prSet presAssocID="{2AD2D0DE-D374-4820-AC4F-C1079C034DE0}" presName="bkgdShape" presStyleLbl="node1" presStyleIdx="1" presStyleCnt="4"/>
      <dgm:spPr/>
    </dgm:pt>
    <dgm:pt modelId="{56C29003-FDA9-43C1-8271-81C91D337BCD}" type="pres">
      <dgm:prSet presAssocID="{2AD2D0DE-D374-4820-AC4F-C1079C034DE0}" presName="nodeTx" presStyleLbl="node1" presStyleIdx="1" presStyleCnt="4">
        <dgm:presLayoutVars>
          <dgm:bulletEnabled val="1"/>
        </dgm:presLayoutVars>
      </dgm:prSet>
      <dgm:spPr/>
    </dgm:pt>
    <dgm:pt modelId="{06AECFB0-7CB1-4873-A058-874F0E7607BD}" type="pres">
      <dgm:prSet presAssocID="{2AD2D0DE-D374-4820-AC4F-C1079C034DE0}" presName="invisiNode" presStyleLbl="node1" presStyleIdx="1" presStyleCnt="4"/>
      <dgm:spPr/>
    </dgm:pt>
    <dgm:pt modelId="{58D17E6C-20D5-40FD-BA3A-871D2993627F}" type="pres">
      <dgm:prSet presAssocID="{2AD2D0DE-D374-4820-AC4F-C1079C034DE0}" presName="imagNode" presStyleLbl="fgImgPlace1" presStyleIdx="1" presStyleCnt="4"/>
      <dgm:spPr>
        <a:blipFill rotWithShape="1">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pt>
    <dgm:pt modelId="{BCC18E21-193C-4709-A001-FF4E879F53D8}" type="pres">
      <dgm:prSet presAssocID="{255E41C5-7770-4D78-AA1E-B2EA678285AC}" presName="sibTrans" presStyleLbl="sibTrans2D1" presStyleIdx="0" presStyleCnt="0"/>
      <dgm:spPr/>
    </dgm:pt>
    <dgm:pt modelId="{B52CDB2C-9D37-43CA-88F3-C8FED0292E3E}" type="pres">
      <dgm:prSet presAssocID="{179AC6B4-299D-4591-ABE9-6BE6D77B8C2A}" presName="compNode" presStyleCnt="0"/>
      <dgm:spPr/>
    </dgm:pt>
    <dgm:pt modelId="{52E07642-2A20-470B-A06F-43FA28455A77}" type="pres">
      <dgm:prSet presAssocID="{179AC6B4-299D-4591-ABE9-6BE6D77B8C2A}" presName="bkgdShape" presStyleLbl="node1" presStyleIdx="2" presStyleCnt="4"/>
      <dgm:spPr/>
    </dgm:pt>
    <dgm:pt modelId="{DD17398D-904D-45CC-B22E-D85816B9DC5A}" type="pres">
      <dgm:prSet presAssocID="{179AC6B4-299D-4591-ABE9-6BE6D77B8C2A}" presName="nodeTx" presStyleLbl="node1" presStyleIdx="2" presStyleCnt="4">
        <dgm:presLayoutVars>
          <dgm:bulletEnabled val="1"/>
        </dgm:presLayoutVars>
      </dgm:prSet>
      <dgm:spPr/>
    </dgm:pt>
    <dgm:pt modelId="{D92AFEBE-0FF7-49EB-B33E-FCE72C770E97}" type="pres">
      <dgm:prSet presAssocID="{179AC6B4-299D-4591-ABE9-6BE6D77B8C2A}" presName="invisiNode" presStyleLbl="node1" presStyleIdx="2" presStyleCnt="4"/>
      <dgm:spPr/>
    </dgm:pt>
    <dgm:pt modelId="{575387D5-31FA-410C-BE06-34B0503C633B}" type="pres">
      <dgm:prSet presAssocID="{179AC6B4-299D-4591-ABE9-6BE6D77B8C2A}"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rt with pulse with solid fill"/>
        </a:ext>
      </dgm:extLst>
    </dgm:pt>
    <dgm:pt modelId="{47B20F79-836C-4DD5-8365-3CAB05DCEA44}" type="pres">
      <dgm:prSet presAssocID="{38C2B833-942B-44A6-B1E2-4E61E91335EA}" presName="sibTrans" presStyleLbl="sibTrans2D1" presStyleIdx="0" presStyleCnt="0"/>
      <dgm:spPr/>
    </dgm:pt>
    <dgm:pt modelId="{D7E475BB-9D4B-464A-A80A-26907BDD2F73}" type="pres">
      <dgm:prSet presAssocID="{5B2572FD-D7D1-4BA5-83D8-CA6784415070}" presName="compNode" presStyleCnt="0"/>
      <dgm:spPr/>
    </dgm:pt>
    <dgm:pt modelId="{36D5FD0F-1AAE-4A3E-822F-530F4FF72650}" type="pres">
      <dgm:prSet presAssocID="{5B2572FD-D7D1-4BA5-83D8-CA6784415070}" presName="bkgdShape" presStyleLbl="node1" presStyleIdx="3" presStyleCnt="4" custLinFactNeighborX="4314"/>
      <dgm:spPr/>
    </dgm:pt>
    <dgm:pt modelId="{03437612-C1E7-4F38-A72F-5405BE233C65}" type="pres">
      <dgm:prSet presAssocID="{5B2572FD-D7D1-4BA5-83D8-CA6784415070}" presName="nodeTx" presStyleLbl="node1" presStyleIdx="3" presStyleCnt="4">
        <dgm:presLayoutVars>
          <dgm:bulletEnabled val="1"/>
        </dgm:presLayoutVars>
      </dgm:prSet>
      <dgm:spPr/>
    </dgm:pt>
    <dgm:pt modelId="{3E53F571-EF67-4EAF-B5F9-0B072EC2A57A}" type="pres">
      <dgm:prSet presAssocID="{5B2572FD-D7D1-4BA5-83D8-CA6784415070}" presName="invisiNode" presStyleLbl="node1" presStyleIdx="3" presStyleCnt="4"/>
      <dgm:spPr/>
    </dgm:pt>
    <dgm:pt modelId="{DE634D1F-A5E7-46EF-8F33-CA3C9B1CB403}" type="pres">
      <dgm:prSet presAssocID="{5B2572FD-D7D1-4BA5-83D8-CA6784415070}" presName="imagNode" presStyleLbl="fgImgPlac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t="-8000" b="-8000"/>
          </a:stretch>
        </a:blipFill>
      </dgm:spPr>
      <dgm:extLst>
        <a:ext uri="{E40237B7-FDA0-4F09-8148-C483321AD2D9}">
          <dgm14:cNvPr xmlns:dgm14="http://schemas.microsoft.com/office/drawing/2010/diagram" id="0" name="" descr="Head with gears with solid fill"/>
        </a:ext>
      </dgm:extLst>
    </dgm:pt>
  </dgm:ptLst>
  <dgm:cxnLst>
    <dgm:cxn modelId="{C0ADF814-108F-4AE5-8FEE-BF401EC74DC1}" srcId="{B25E60ED-D105-4A4D-A1F5-8A7166684735}" destId="{7CF0B1DC-580B-4181-B457-66EC704AC4CD}" srcOrd="0" destOrd="0" parTransId="{D4DA3525-3B4F-4846-B831-B29F21E17F33}" sibTransId="{4BCCA7F6-E317-476F-B267-11E19DDDADC2}"/>
    <dgm:cxn modelId="{0165952B-F5D3-4D79-B88B-42E3FE302C05}" type="presOf" srcId="{5B2572FD-D7D1-4BA5-83D8-CA6784415070}" destId="{36D5FD0F-1AAE-4A3E-822F-530F4FF72650}" srcOrd="0" destOrd="0" presId="urn:microsoft.com/office/officeart/2005/8/layout/hList7"/>
    <dgm:cxn modelId="{BDF17732-967F-4CB8-ACDE-D808380831C1}" type="presOf" srcId="{7CF0B1DC-580B-4181-B457-66EC704AC4CD}" destId="{9538B94E-7D7E-4128-AA43-181D2C38676F}" srcOrd="1" destOrd="0" presId="urn:microsoft.com/office/officeart/2005/8/layout/hList7"/>
    <dgm:cxn modelId="{8FE83D33-69E3-4480-BB6E-43BB023EC5EF}" type="presOf" srcId="{38C2B833-942B-44A6-B1E2-4E61E91335EA}" destId="{47B20F79-836C-4DD5-8365-3CAB05DCEA44}" srcOrd="0" destOrd="0" presId="urn:microsoft.com/office/officeart/2005/8/layout/hList7"/>
    <dgm:cxn modelId="{FCE92E36-598E-49C3-A8B0-554CF6C8FCFD}" type="presOf" srcId="{B25E60ED-D105-4A4D-A1F5-8A7166684735}" destId="{C9C57DB2-BF23-436C-AD22-DE1532090DC3}" srcOrd="0" destOrd="0" presId="urn:microsoft.com/office/officeart/2005/8/layout/hList7"/>
    <dgm:cxn modelId="{1688D170-1053-48DE-82CC-E6136F4AAFD7}" type="presOf" srcId="{255E41C5-7770-4D78-AA1E-B2EA678285AC}" destId="{BCC18E21-193C-4709-A001-FF4E879F53D8}" srcOrd="0" destOrd="0" presId="urn:microsoft.com/office/officeart/2005/8/layout/hList7"/>
    <dgm:cxn modelId="{83FAFA72-A360-42D2-9ED7-75FF34CBBF4B}" type="presOf" srcId="{2AD2D0DE-D374-4820-AC4F-C1079C034DE0}" destId="{EBB2FEB6-C784-4711-9A9D-04E6AA3E8333}" srcOrd="0" destOrd="0" presId="urn:microsoft.com/office/officeart/2005/8/layout/hList7"/>
    <dgm:cxn modelId="{DA93AD75-16EF-4578-8AF1-9CB23B753F74}" type="presOf" srcId="{179AC6B4-299D-4591-ABE9-6BE6D77B8C2A}" destId="{DD17398D-904D-45CC-B22E-D85816B9DC5A}" srcOrd="1" destOrd="0" presId="urn:microsoft.com/office/officeart/2005/8/layout/hList7"/>
    <dgm:cxn modelId="{9AA4D09B-204C-4830-AC9E-ECD53D934E0B}" srcId="{B25E60ED-D105-4A4D-A1F5-8A7166684735}" destId="{179AC6B4-299D-4591-ABE9-6BE6D77B8C2A}" srcOrd="2" destOrd="0" parTransId="{7DAA90F1-96B8-4EF1-8D9D-79338BBB49F0}" sibTransId="{38C2B833-942B-44A6-B1E2-4E61E91335EA}"/>
    <dgm:cxn modelId="{5124CDAA-E13B-4D3F-94CF-58F86B21881D}" type="presOf" srcId="{179AC6B4-299D-4591-ABE9-6BE6D77B8C2A}" destId="{52E07642-2A20-470B-A06F-43FA28455A77}" srcOrd="0" destOrd="0" presId="urn:microsoft.com/office/officeart/2005/8/layout/hList7"/>
    <dgm:cxn modelId="{850B22B9-37A2-49D8-8485-9CA2D3ACCA9B}" srcId="{B25E60ED-D105-4A4D-A1F5-8A7166684735}" destId="{5B2572FD-D7D1-4BA5-83D8-CA6784415070}" srcOrd="3" destOrd="0" parTransId="{5598BC4E-A1E3-4FB6-B781-5D506420DB38}" sibTransId="{D527B00E-AB33-43FF-A15A-D8D084A03411}"/>
    <dgm:cxn modelId="{CF5221CE-89EC-46F7-8527-754EFCD1EE7E}" type="presOf" srcId="{5B2572FD-D7D1-4BA5-83D8-CA6784415070}" destId="{03437612-C1E7-4F38-A72F-5405BE233C65}" srcOrd="1" destOrd="0" presId="urn:microsoft.com/office/officeart/2005/8/layout/hList7"/>
    <dgm:cxn modelId="{FDAC5CDE-B8E7-4F4B-95C2-EF7A9EF2496A}" type="presOf" srcId="{7CF0B1DC-580B-4181-B457-66EC704AC4CD}" destId="{A54B9115-425D-44C9-B49B-9156812BC0EB}" srcOrd="0" destOrd="0" presId="urn:microsoft.com/office/officeart/2005/8/layout/hList7"/>
    <dgm:cxn modelId="{ED70F9E0-9361-4CB3-A922-C2CEEC6C4E04}" type="presOf" srcId="{2AD2D0DE-D374-4820-AC4F-C1079C034DE0}" destId="{56C29003-FDA9-43C1-8271-81C91D337BCD}" srcOrd="1" destOrd="0" presId="urn:microsoft.com/office/officeart/2005/8/layout/hList7"/>
    <dgm:cxn modelId="{9D3AA4F3-8EBC-41B9-B547-4C0498CF0FF1}" type="presOf" srcId="{4BCCA7F6-E317-476F-B267-11E19DDDADC2}" destId="{24683D6C-E0C4-4D78-9A35-9F9FC77FEDB9}" srcOrd="0" destOrd="0" presId="urn:microsoft.com/office/officeart/2005/8/layout/hList7"/>
    <dgm:cxn modelId="{172124F6-69D0-47F6-8D93-1718767E5DD0}" srcId="{B25E60ED-D105-4A4D-A1F5-8A7166684735}" destId="{2AD2D0DE-D374-4820-AC4F-C1079C034DE0}" srcOrd="1" destOrd="0" parTransId="{5A955C81-E96C-45EF-91E1-4E2846C1A4F9}" sibTransId="{255E41C5-7770-4D78-AA1E-B2EA678285AC}"/>
    <dgm:cxn modelId="{AD53E9D2-3FD7-4F74-95F0-8EDE842015A9}" type="presParOf" srcId="{C9C57DB2-BF23-436C-AD22-DE1532090DC3}" destId="{39907C2C-EB39-4BE6-BCE6-22CE7911E0A3}" srcOrd="0" destOrd="0" presId="urn:microsoft.com/office/officeart/2005/8/layout/hList7"/>
    <dgm:cxn modelId="{78326CED-499F-4DBC-B79B-DD066B666212}" type="presParOf" srcId="{C9C57DB2-BF23-436C-AD22-DE1532090DC3}" destId="{11275696-0474-46D5-84C9-E3F99F8A4F69}" srcOrd="1" destOrd="0" presId="urn:microsoft.com/office/officeart/2005/8/layout/hList7"/>
    <dgm:cxn modelId="{185B62AF-5DC9-4FC8-AEF9-C16D01AEA2EF}" type="presParOf" srcId="{11275696-0474-46D5-84C9-E3F99F8A4F69}" destId="{22EA91F8-8756-410B-AE7B-1D392CF957B0}" srcOrd="0" destOrd="0" presId="urn:microsoft.com/office/officeart/2005/8/layout/hList7"/>
    <dgm:cxn modelId="{4A5AD134-8B35-426A-8036-C4DCD435D038}" type="presParOf" srcId="{22EA91F8-8756-410B-AE7B-1D392CF957B0}" destId="{A54B9115-425D-44C9-B49B-9156812BC0EB}" srcOrd="0" destOrd="0" presId="urn:microsoft.com/office/officeart/2005/8/layout/hList7"/>
    <dgm:cxn modelId="{0AA8636D-A195-4B05-A747-6FBF2D0BCD7D}" type="presParOf" srcId="{22EA91F8-8756-410B-AE7B-1D392CF957B0}" destId="{9538B94E-7D7E-4128-AA43-181D2C38676F}" srcOrd="1" destOrd="0" presId="urn:microsoft.com/office/officeart/2005/8/layout/hList7"/>
    <dgm:cxn modelId="{973AF06F-65BE-441F-BEDF-7189B277610C}" type="presParOf" srcId="{22EA91F8-8756-410B-AE7B-1D392CF957B0}" destId="{0483D450-6607-4DB3-83E9-E22C5A586DD4}" srcOrd="2" destOrd="0" presId="urn:microsoft.com/office/officeart/2005/8/layout/hList7"/>
    <dgm:cxn modelId="{B1CF890A-2B10-44A9-9F5E-9FF6ADE3B670}" type="presParOf" srcId="{22EA91F8-8756-410B-AE7B-1D392CF957B0}" destId="{F27EF0A5-992D-4B0D-9E69-171B04FBA1BF}" srcOrd="3" destOrd="0" presId="urn:microsoft.com/office/officeart/2005/8/layout/hList7"/>
    <dgm:cxn modelId="{3D4CACEA-E760-49BA-B648-FD1AFFEACB62}" type="presParOf" srcId="{11275696-0474-46D5-84C9-E3F99F8A4F69}" destId="{24683D6C-E0C4-4D78-9A35-9F9FC77FEDB9}" srcOrd="1" destOrd="0" presId="urn:microsoft.com/office/officeart/2005/8/layout/hList7"/>
    <dgm:cxn modelId="{82826F09-CAD0-42B5-AF8A-40B180ADE8ED}" type="presParOf" srcId="{11275696-0474-46D5-84C9-E3F99F8A4F69}" destId="{5090FFCA-A6A8-4821-B3E4-C3AAF245C6BA}" srcOrd="2" destOrd="0" presId="urn:microsoft.com/office/officeart/2005/8/layout/hList7"/>
    <dgm:cxn modelId="{57E573F6-3C59-4E76-B39E-6B2609513174}" type="presParOf" srcId="{5090FFCA-A6A8-4821-B3E4-C3AAF245C6BA}" destId="{EBB2FEB6-C784-4711-9A9D-04E6AA3E8333}" srcOrd="0" destOrd="0" presId="urn:microsoft.com/office/officeart/2005/8/layout/hList7"/>
    <dgm:cxn modelId="{3F925B93-18E0-4248-9562-F512EA1F052A}" type="presParOf" srcId="{5090FFCA-A6A8-4821-B3E4-C3AAF245C6BA}" destId="{56C29003-FDA9-43C1-8271-81C91D337BCD}" srcOrd="1" destOrd="0" presId="urn:microsoft.com/office/officeart/2005/8/layout/hList7"/>
    <dgm:cxn modelId="{4126ECB4-E8C8-432B-818C-AC46C3322DC7}" type="presParOf" srcId="{5090FFCA-A6A8-4821-B3E4-C3AAF245C6BA}" destId="{06AECFB0-7CB1-4873-A058-874F0E7607BD}" srcOrd="2" destOrd="0" presId="urn:microsoft.com/office/officeart/2005/8/layout/hList7"/>
    <dgm:cxn modelId="{DBF67AF5-7AE6-434B-BFD2-DFA85563EE79}" type="presParOf" srcId="{5090FFCA-A6A8-4821-B3E4-C3AAF245C6BA}" destId="{58D17E6C-20D5-40FD-BA3A-871D2993627F}" srcOrd="3" destOrd="0" presId="urn:microsoft.com/office/officeart/2005/8/layout/hList7"/>
    <dgm:cxn modelId="{E112BA3B-A93D-4CBA-B47C-CFCABF66F5AA}" type="presParOf" srcId="{11275696-0474-46D5-84C9-E3F99F8A4F69}" destId="{BCC18E21-193C-4709-A001-FF4E879F53D8}" srcOrd="3" destOrd="0" presId="urn:microsoft.com/office/officeart/2005/8/layout/hList7"/>
    <dgm:cxn modelId="{0ACB8C13-708E-4468-9D1B-068020F9E087}" type="presParOf" srcId="{11275696-0474-46D5-84C9-E3F99F8A4F69}" destId="{B52CDB2C-9D37-43CA-88F3-C8FED0292E3E}" srcOrd="4" destOrd="0" presId="urn:microsoft.com/office/officeart/2005/8/layout/hList7"/>
    <dgm:cxn modelId="{18870E76-ED88-4A10-8C7D-E01D983B6406}" type="presParOf" srcId="{B52CDB2C-9D37-43CA-88F3-C8FED0292E3E}" destId="{52E07642-2A20-470B-A06F-43FA28455A77}" srcOrd="0" destOrd="0" presId="urn:microsoft.com/office/officeart/2005/8/layout/hList7"/>
    <dgm:cxn modelId="{9877BD61-ADD7-4D30-AC5D-56FBDC5EEDB8}" type="presParOf" srcId="{B52CDB2C-9D37-43CA-88F3-C8FED0292E3E}" destId="{DD17398D-904D-45CC-B22E-D85816B9DC5A}" srcOrd="1" destOrd="0" presId="urn:microsoft.com/office/officeart/2005/8/layout/hList7"/>
    <dgm:cxn modelId="{ADF27E65-2E36-4E26-9656-6C81E94CF1C1}" type="presParOf" srcId="{B52CDB2C-9D37-43CA-88F3-C8FED0292E3E}" destId="{D92AFEBE-0FF7-49EB-B33E-FCE72C770E97}" srcOrd="2" destOrd="0" presId="urn:microsoft.com/office/officeart/2005/8/layout/hList7"/>
    <dgm:cxn modelId="{20605487-DFE5-4F7E-9B61-4826A472F5F7}" type="presParOf" srcId="{B52CDB2C-9D37-43CA-88F3-C8FED0292E3E}" destId="{575387D5-31FA-410C-BE06-34B0503C633B}" srcOrd="3" destOrd="0" presId="urn:microsoft.com/office/officeart/2005/8/layout/hList7"/>
    <dgm:cxn modelId="{CD588CDB-97FE-4F22-977F-F617B8BD74A1}" type="presParOf" srcId="{11275696-0474-46D5-84C9-E3F99F8A4F69}" destId="{47B20F79-836C-4DD5-8365-3CAB05DCEA44}" srcOrd="5" destOrd="0" presId="urn:microsoft.com/office/officeart/2005/8/layout/hList7"/>
    <dgm:cxn modelId="{F6A0C8A7-1DE6-4AC5-B6B9-CC5CECCA1107}" type="presParOf" srcId="{11275696-0474-46D5-84C9-E3F99F8A4F69}" destId="{D7E475BB-9D4B-464A-A80A-26907BDD2F73}" srcOrd="6" destOrd="0" presId="urn:microsoft.com/office/officeart/2005/8/layout/hList7"/>
    <dgm:cxn modelId="{90EB6DAA-FB84-4A8F-AB5A-014403A5EE63}" type="presParOf" srcId="{D7E475BB-9D4B-464A-A80A-26907BDD2F73}" destId="{36D5FD0F-1AAE-4A3E-822F-530F4FF72650}" srcOrd="0" destOrd="0" presId="urn:microsoft.com/office/officeart/2005/8/layout/hList7"/>
    <dgm:cxn modelId="{9DE34B43-D4E1-4EBC-BB15-885C458E802B}" type="presParOf" srcId="{D7E475BB-9D4B-464A-A80A-26907BDD2F73}" destId="{03437612-C1E7-4F38-A72F-5405BE233C65}" srcOrd="1" destOrd="0" presId="urn:microsoft.com/office/officeart/2005/8/layout/hList7"/>
    <dgm:cxn modelId="{5917BBB3-78BF-4BD2-99F5-CA9A5556BF77}" type="presParOf" srcId="{D7E475BB-9D4B-464A-A80A-26907BDD2F73}" destId="{3E53F571-EF67-4EAF-B5F9-0B072EC2A57A}" srcOrd="2" destOrd="0" presId="urn:microsoft.com/office/officeart/2005/8/layout/hList7"/>
    <dgm:cxn modelId="{2322F428-1D9C-467B-AB22-50F92C9C74A9}" type="presParOf" srcId="{D7E475BB-9D4B-464A-A80A-26907BDD2F73}" destId="{DE634D1F-A5E7-46EF-8F33-CA3C9B1CB403}"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CF624-FD3C-46BF-AC72-CF1046C4DAB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78AE06C-2343-4A6E-B173-1595DC8D53E6}">
      <dgm:prSet custT="1"/>
      <dgm:spPr/>
      <dgm:t>
        <a:bodyPr/>
        <a:lstStyle/>
        <a:p>
          <a:pPr algn="ctr">
            <a:lnSpc>
              <a:spcPct val="100000"/>
            </a:lnSpc>
            <a:defRPr cap="all"/>
          </a:pPr>
          <a:r>
            <a:rPr lang="en-US" sz="1400" b="0" i="0" cap="none" baseline="0">
              <a:latin typeface="Roboto"/>
              <a:ea typeface="Roboto"/>
              <a:cs typeface="Roboto"/>
            </a:rPr>
            <a:t>The National Action Plan and Self-Assessment Tool 2024 Update are applicable to all healthcare settings.</a:t>
          </a:r>
          <a:endParaRPr lang="en-US" sz="1400" b="0" cap="none" baseline="0">
            <a:latin typeface="Roboto"/>
            <a:ea typeface="Roboto"/>
            <a:cs typeface="Roboto"/>
          </a:endParaRPr>
        </a:p>
      </dgm:t>
    </dgm:pt>
    <dgm:pt modelId="{DE4B17AA-060E-40BE-9EC9-53D600765051}" type="parTrans" cxnId="{B29D7D00-9989-4345-A8EB-F6F4721D2395}">
      <dgm:prSet/>
      <dgm:spPr/>
      <dgm:t>
        <a:bodyPr/>
        <a:lstStyle/>
        <a:p>
          <a:endParaRPr lang="en-US"/>
        </a:p>
      </dgm:t>
    </dgm:pt>
    <dgm:pt modelId="{508B4221-21DD-4D3D-AA9F-22421111F9AD}" type="sibTrans" cxnId="{B29D7D00-9989-4345-A8EB-F6F4721D2395}">
      <dgm:prSet/>
      <dgm:spPr/>
      <dgm:t>
        <a:bodyPr/>
        <a:lstStyle/>
        <a:p>
          <a:endParaRPr lang="en-US"/>
        </a:p>
      </dgm:t>
    </dgm:pt>
    <dgm:pt modelId="{29D6CF85-9495-452E-A841-120BCC51F870}">
      <dgm:prSet custT="1"/>
      <dgm:spPr/>
      <dgm:t>
        <a:bodyPr/>
        <a:lstStyle/>
        <a:p>
          <a:pPr algn="ctr">
            <a:lnSpc>
              <a:spcPct val="100000"/>
            </a:lnSpc>
            <a:defRPr cap="all"/>
          </a:pPr>
          <a:r>
            <a:rPr lang="en-US" sz="1400" b="0" i="0" cap="none" baseline="0">
              <a:latin typeface="Roboto"/>
              <a:ea typeface="Roboto"/>
              <a:cs typeface="Roboto"/>
            </a:rPr>
            <a:t>The Self-Assessment Tool provides a psychologically safe organizational assessment and roadmap for improvement in patient and workforce safety. </a:t>
          </a:r>
          <a:endParaRPr lang="en-US" sz="1400" b="0" cap="none" baseline="0">
            <a:latin typeface="Roboto"/>
            <a:ea typeface="Roboto"/>
            <a:cs typeface="Roboto"/>
          </a:endParaRPr>
        </a:p>
      </dgm:t>
    </dgm:pt>
    <dgm:pt modelId="{8651683E-D826-4F78-A9EA-83954152A18D}" type="parTrans" cxnId="{8C0B943F-7748-4F07-B707-BD3264E6F97F}">
      <dgm:prSet/>
      <dgm:spPr/>
      <dgm:t>
        <a:bodyPr/>
        <a:lstStyle/>
        <a:p>
          <a:endParaRPr lang="en-US"/>
        </a:p>
      </dgm:t>
    </dgm:pt>
    <dgm:pt modelId="{10A0EB9C-EE8E-4B0E-A4BE-862A85D62670}" type="sibTrans" cxnId="{8C0B943F-7748-4F07-B707-BD3264E6F97F}">
      <dgm:prSet/>
      <dgm:spPr/>
      <dgm:t>
        <a:bodyPr/>
        <a:lstStyle/>
        <a:p>
          <a:endParaRPr lang="en-US"/>
        </a:p>
      </dgm:t>
    </dgm:pt>
    <dgm:pt modelId="{01051926-6B7F-4CD3-B23D-64D1D605862C}">
      <dgm:prSet custT="1"/>
      <dgm:spPr/>
      <dgm:t>
        <a:bodyPr/>
        <a:lstStyle/>
        <a:p>
          <a:pPr algn="ctr">
            <a:lnSpc>
              <a:spcPct val="100000"/>
            </a:lnSpc>
            <a:defRPr cap="all"/>
          </a:pPr>
          <a:r>
            <a:rPr lang="en-US" sz="1400" b="0" i="0" cap="none" baseline="0">
              <a:latin typeface="Roboto"/>
              <a:ea typeface="Roboto"/>
              <a:cs typeface="Roboto"/>
            </a:rPr>
            <a:t>Engagement and team-building for your leadership team in patient and workforce safety. </a:t>
          </a:r>
          <a:endParaRPr lang="en-US" sz="1400" b="0" cap="none" baseline="0">
            <a:latin typeface="Roboto"/>
            <a:ea typeface="Roboto"/>
            <a:cs typeface="Roboto"/>
          </a:endParaRPr>
        </a:p>
      </dgm:t>
    </dgm:pt>
    <dgm:pt modelId="{A0F19A36-DC95-40EE-8A58-B41EFB785877}" type="parTrans" cxnId="{B1307AA2-B9EF-44EA-823F-C827C345844E}">
      <dgm:prSet/>
      <dgm:spPr/>
      <dgm:t>
        <a:bodyPr/>
        <a:lstStyle/>
        <a:p>
          <a:endParaRPr lang="en-US"/>
        </a:p>
      </dgm:t>
    </dgm:pt>
    <dgm:pt modelId="{FE02F83E-3FFE-4C43-8750-98885E129238}" type="sibTrans" cxnId="{B1307AA2-B9EF-44EA-823F-C827C345844E}">
      <dgm:prSet/>
      <dgm:spPr/>
      <dgm:t>
        <a:bodyPr/>
        <a:lstStyle/>
        <a:p>
          <a:endParaRPr lang="en-US"/>
        </a:p>
      </dgm:t>
    </dgm:pt>
    <dgm:pt modelId="{47D2343D-AE0D-4674-8B6A-281BBF34252C}">
      <dgm:prSet custT="1"/>
      <dgm:spPr/>
      <dgm:t>
        <a:bodyPr/>
        <a:lstStyle/>
        <a:p>
          <a:pPr>
            <a:lnSpc>
              <a:spcPct val="100000"/>
            </a:lnSpc>
            <a:defRPr cap="all"/>
          </a:pPr>
          <a:r>
            <a:rPr lang="en-US" sz="1400" b="0" i="0" cap="none" baseline="0">
              <a:latin typeface="Roboto"/>
              <a:ea typeface="Roboto"/>
              <a:cs typeface="Roboto"/>
            </a:rPr>
            <a:t>The NAP Self-Assessment and User Guide offer definitions, considerations and examples for advancing to the next level.</a:t>
          </a:r>
          <a:endParaRPr lang="en-US" sz="1400" b="0" cap="none" baseline="0">
            <a:latin typeface="Roboto"/>
            <a:ea typeface="Roboto"/>
            <a:cs typeface="Roboto"/>
          </a:endParaRPr>
        </a:p>
      </dgm:t>
    </dgm:pt>
    <dgm:pt modelId="{4B1DEDA8-B28E-43EE-8A77-5E1C5F5CB4F3}" type="parTrans" cxnId="{E45CF1CB-CB08-41BA-81D8-35B84B824373}">
      <dgm:prSet/>
      <dgm:spPr/>
      <dgm:t>
        <a:bodyPr/>
        <a:lstStyle/>
        <a:p>
          <a:endParaRPr lang="en-US"/>
        </a:p>
      </dgm:t>
    </dgm:pt>
    <dgm:pt modelId="{A6D04761-2C8F-4028-9AB9-D4614EE5C929}" type="sibTrans" cxnId="{E45CF1CB-CB08-41BA-81D8-35B84B824373}">
      <dgm:prSet/>
      <dgm:spPr/>
      <dgm:t>
        <a:bodyPr/>
        <a:lstStyle/>
        <a:p>
          <a:endParaRPr lang="en-US"/>
        </a:p>
      </dgm:t>
    </dgm:pt>
    <dgm:pt modelId="{4FF346C9-9122-4408-8752-20E934FA7F59}">
      <dgm:prSet custT="1"/>
      <dgm:spPr/>
      <dgm:t>
        <a:bodyPr/>
        <a:lstStyle/>
        <a:p>
          <a:pPr>
            <a:lnSpc>
              <a:spcPct val="100000"/>
            </a:lnSpc>
            <a:defRPr cap="all"/>
          </a:pPr>
          <a:r>
            <a:rPr lang="en-US" sz="1400" b="0" i="0" cap="none" baseline="0">
              <a:latin typeface="Roboto"/>
              <a:ea typeface="Roboto"/>
              <a:cs typeface="Roboto"/>
            </a:rPr>
            <a:t>One attestation element of the PSSM addresses completion of a system-wide assessment on safety by the end of 2025. </a:t>
          </a:r>
          <a:endParaRPr lang="en-US" sz="1400" b="0" cap="none" baseline="0">
            <a:latin typeface="Roboto"/>
            <a:ea typeface="Roboto"/>
            <a:cs typeface="Roboto"/>
          </a:endParaRPr>
        </a:p>
      </dgm:t>
    </dgm:pt>
    <dgm:pt modelId="{CAB3E177-A9E4-466E-9C5F-9054981BCF37}" type="parTrans" cxnId="{1CF7AB7A-20A9-4296-B5E9-0B69357E1621}">
      <dgm:prSet/>
      <dgm:spPr/>
      <dgm:t>
        <a:bodyPr/>
        <a:lstStyle/>
        <a:p>
          <a:endParaRPr lang="en-US"/>
        </a:p>
      </dgm:t>
    </dgm:pt>
    <dgm:pt modelId="{35BC4161-DC00-44B8-A737-60DD48DDBD2C}" type="sibTrans" cxnId="{1CF7AB7A-20A9-4296-B5E9-0B69357E1621}">
      <dgm:prSet/>
      <dgm:spPr/>
      <dgm:t>
        <a:bodyPr/>
        <a:lstStyle/>
        <a:p>
          <a:endParaRPr lang="en-US"/>
        </a:p>
      </dgm:t>
    </dgm:pt>
    <dgm:pt modelId="{12BC821D-E948-4CAE-9141-7B0D8408AB96}" type="pres">
      <dgm:prSet presAssocID="{8D2CF624-FD3C-46BF-AC72-CF1046C4DAB0}" presName="root" presStyleCnt="0">
        <dgm:presLayoutVars>
          <dgm:dir/>
          <dgm:resizeHandles val="exact"/>
        </dgm:presLayoutVars>
      </dgm:prSet>
      <dgm:spPr/>
    </dgm:pt>
    <dgm:pt modelId="{EB9AEEA4-32E7-4183-B128-1A91B50892F8}" type="pres">
      <dgm:prSet presAssocID="{B78AE06C-2343-4A6E-B173-1595DC8D53E6}" presName="compNode" presStyleCnt="0"/>
      <dgm:spPr/>
    </dgm:pt>
    <dgm:pt modelId="{3A2DE1C5-ED94-402C-877F-B1FF7C587147}" type="pres">
      <dgm:prSet presAssocID="{B78AE06C-2343-4A6E-B173-1595DC8D53E6}" presName="iconBgRect" presStyleLbl="bgShp" presStyleIdx="0" presStyleCnt="5" custScaleX="161554" custScaleY="161554" custLinFactNeighborX="22748" custLinFactNeighborY="-87770"/>
      <dgm:spPr/>
    </dgm:pt>
    <dgm:pt modelId="{3E031493-B420-4418-8D39-24AC74ACB7CA}" type="pres">
      <dgm:prSet presAssocID="{B78AE06C-2343-4A6E-B173-1595DC8D53E6}" presName="iconRect" presStyleLbl="node1" presStyleIdx="0" presStyleCnt="5" custScaleX="131585" custScaleY="152127" custLinFactY="-52971" custLinFactNeighborX="39693"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D6774D4F-C0FE-410F-859A-F3BC52449127}" type="pres">
      <dgm:prSet presAssocID="{B78AE06C-2343-4A6E-B173-1595DC8D53E6}" presName="spaceRect" presStyleCnt="0"/>
      <dgm:spPr/>
    </dgm:pt>
    <dgm:pt modelId="{6E813B60-CC43-4750-85F4-1E9F55E52DA1}" type="pres">
      <dgm:prSet presAssocID="{B78AE06C-2343-4A6E-B173-1595DC8D53E6}" presName="textRect" presStyleLbl="revTx" presStyleIdx="0" presStyleCnt="5" custScaleX="114927" custScaleY="198732" custLinFactNeighborX="13324" custLinFactNeighborY="34765">
        <dgm:presLayoutVars>
          <dgm:chMax val="1"/>
          <dgm:chPref val="1"/>
        </dgm:presLayoutVars>
      </dgm:prSet>
      <dgm:spPr/>
    </dgm:pt>
    <dgm:pt modelId="{82FC3A14-1EF2-4553-BD1D-E69C60EB5D31}" type="pres">
      <dgm:prSet presAssocID="{508B4221-21DD-4D3D-AA9F-22421111F9AD}" presName="sibTrans" presStyleCnt="0"/>
      <dgm:spPr/>
    </dgm:pt>
    <dgm:pt modelId="{24FC9008-D2A6-43D7-B3C4-E48E9B21A998}" type="pres">
      <dgm:prSet presAssocID="{29D6CF85-9495-452E-A841-120BCC51F870}" presName="compNode" presStyleCnt="0"/>
      <dgm:spPr/>
    </dgm:pt>
    <dgm:pt modelId="{6488F02E-D1F4-427B-85D5-14FCE2509E67}" type="pres">
      <dgm:prSet presAssocID="{29D6CF85-9495-452E-A841-120BCC51F870}" presName="iconBgRect" presStyleLbl="bgShp" presStyleIdx="1" presStyleCnt="5" custScaleX="161554" custScaleY="161554" custLinFactNeighborX="-4488" custLinFactNeighborY="-84582"/>
      <dgm:spPr/>
    </dgm:pt>
    <dgm:pt modelId="{0116A9E7-C846-4996-AA17-5A825055CE46}" type="pres">
      <dgm:prSet presAssocID="{29D6CF85-9495-452E-A841-120BCC51F870}" presName="iconRect" presStyleLbl="node1" presStyleIdx="1" presStyleCnt="5" custScaleX="134140" custScaleY="134677" custLinFactY="-47414" custLinFactNeighborX="-341"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A829D80B-44D0-458F-BCF0-DCA40DC986B7}" type="pres">
      <dgm:prSet presAssocID="{29D6CF85-9495-452E-A841-120BCC51F870}" presName="spaceRect" presStyleCnt="0"/>
      <dgm:spPr/>
    </dgm:pt>
    <dgm:pt modelId="{4C2E53D7-F7E1-4CA3-A761-A7B838EE06EF}" type="pres">
      <dgm:prSet presAssocID="{29D6CF85-9495-452E-A841-120BCC51F870}" presName="textRect" presStyleLbl="revTx" presStyleIdx="1" presStyleCnt="5" custScaleX="128244" custScaleY="208043" custLinFactNeighborX="5190" custLinFactNeighborY="41951">
        <dgm:presLayoutVars>
          <dgm:chMax val="1"/>
          <dgm:chPref val="1"/>
        </dgm:presLayoutVars>
      </dgm:prSet>
      <dgm:spPr/>
    </dgm:pt>
    <dgm:pt modelId="{8527A705-33DC-41C3-99F6-579E70ECDF34}" type="pres">
      <dgm:prSet presAssocID="{10A0EB9C-EE8E-4B0E-A4BE-862A85D62670}" presName="sibTrans" presStyleCnt="0"/>
      <dgm:spPr/>
    </dgm:pt>
    <dgm:pt modelId="{1CA2D456-469A-4631-B2D2-F9E7D6336C41}" type="pres">
      <dgm:prSet presAssocID="{01051926-6B7F-4CD3-B23D-64D1D605862C}" presName="compNode" presStyleCnt="0"/>
      <dgm:spPr/>
    </dgm:pt>
    <dgm:pt modelId="{2C8A482E-42CD-4C44-ADEA-32C2D49089DD}" type="pres">
      <dgm:prSet presAssocID="{01051926-6B7F-4CD3-B23D-64D1D605862C}" presName="iconBgRect" presStyleLbl="bgShp" presStyleIdx="2" presStyleCnt="5" custScaleX="161554" custScaleY="161554" custLinFactY="-19802" custLinFactNeighborX="-13860" custLinFactNeighborY="-100000"/>
      <dgm:spPr/>
    </dgm:pt>
    <dgm:pt modelId="{8AD64C8D-71DC-4ED3-9714-B88DCB799A01}" type="pres">
      <dgm:prSet presAssocID="{01051926-6B7F-4CD3-B23D-64D1D605862C}" presName="iconRect" presStyleLbl="node1" presStyleIdx="2" presStyleCnt="5" custScaleX="143535" custScaleY="127326" custLinFactY="-100000" custLinFactNeighborX="-24038" custLinFactNeighborY="-10050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ycle with People"/>
        </a:ext>
      </dgm:extLst>
    </dgm:pt>
    <dgm:pt modelId="{BAED8E3D-FD53-4F53-BBCF-6D41329B216B}" type="pres">
      <dgm:prSet presAssocID="{01051926-6B7F-4CD3-B23D-64D1D605862C}" presName="spaceRect" presStyleCnt="0"/>
      <dgm:spPr/>
    </dgm:pt>
    <dgm:pt modelId="{5286D576-844B-42BA-B1F3-6282DC732DEA}" type="pres">
      <dgm:prSet presAssocID="{01051926-6B7F-4CD3-B23D-64D1D605862C}" presName="textRect" presStyleLbl="revTx" presStyleIdx="2" presStyleCnt="5" custLinFactNeighborX="-3944" custLinFactNeighborY="-38369">
        <dgm:presLayoutVars>
          <dgm:chMax val="1"/>
          <dgm:chPref val="1"/>
        </dgm:presLayoutVars>
      </dgm:prSet>
      <dgm:spPr/>
    </dgm:pt>
    <dgm:pt modelId="{BCEC7A4A-2A91-47F4-B029-E9E7FD4B9E17}" type="pres">
      <dgm:prSet presAssocID="{FE02F83E-3FFE-4C43-8750-98885E129238}" presName="sibTrans" presStyleCnt="0"/>
      <dgm:spPr/>
    </dgm:pt>
    <dgm:pt modelId="{6C12BFA8-E429-45AD-83B3-7AFF2A5DACD0}" type="pres">
      <dgm:prSet presAssocID="{47D2343D-AE0D-4674-8B6A-281BBF34252C}" presName="compNode" presStyleCnt="0"/>
      <dgm:spPr/>
    </dgm:pt>
    <dgm:pt modelId="{F0881AD0-3AEE-4213-8691-6C2662725CAA}" type="pres">
      <dgm:prSet presAssocID="{47D2343D-AE0D-4674-8B6A-281BBF34252C}" presName="iconBgRect" presStyleLbl="bgShp" presStyleIdx="3" presStyleCnt="5" custScaleX="161554" custScaleY="161554" custLinFactY="-18378" custLinFactNeighborX="3292" custLinFactNeighborY="-100000"/>
      <dgm:spPr/>
    </dgm:pt>
    <dgm:pt modelId="{68AAF795-DC6A-4D45-83E9-482B6F1E3945}" type="pres">
      <dgm:prSet presAssocID="{47D2343D-AE0D-4674-8B6A-281BBF34252C}" presName="iconRect" presStyleLbl="node1" presStyleIdx="3" presStyleCnt="5" custScaleX="154343" custScaleY="135119" custLinFactY="-100000" custLinFactNeighborX="5737" custLinFactNeighborY="-10599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B493BB5C-A62B-4744-9C65-6523FE0475C7}" type="pres">
      <dgm:prSet presAssocID="{47D2343D-AE0D-4674-8B6A-281BBF34252C}" presName="spaceRect" presStyleCnt="0"/>
      <dgm:spPr/>
    </dgm:pt>
    <dgm:pt modelId="{4F48AB3C-2D85-4D7E-A801-77803BEB10C5}" type="pres">
      <dgm:prSet presAssocID="{47D2343D-AE0D-4674-8B6A-281BBF34252C}" presName="textRect" presStyleLbl="revTx" presStyleIdx="3" presStyleCnt="5" custLinFactNeighborX="-4502" custLinFactNeighborY="-39081">
        <dgm:presLayoutVars>
          <dgm:chMax val="1"/>
          <dgm:chPref val="1"/>
        </dgm:presLayoutVars>
      </dgm:prSet>
      <dgm:spPr/>
    </dgm:pt>
    <dgm:pt modelId="{597F692D-E53B-4C7B-901E-0F10BD63722D}" type="pres">
      <dgm:prSet presAssocID="{A6D04761-2C8F-4028-9AB9-D4614EE5C929}" presName="sibTrans" presStyleCnt="0"/>
      <dgm:spPr/>
    </dgm:pt>
    <dgm:pt modelId="{CC2208F1-E79F-4DCA-92B6-4861488E7A9A}" type="pres">
      <dgm:prSet presAssocID="{4FF346C9-9122-4408-8752-20E934FA7F59}" presName="compNode" presStyleCnt="0"/>
      <dgm:spPr/>
    </dgm:pt>
    <dgm:pt modelId="{89423F26-63F1-4E96-AD97-7E0F5669E150}" type="pres">
      <dgm:prSet presAssocID="{4FF346C9-9122-4408-8752-20E934FA7F59}" presName="iconBgRect" presStyleLbl="bgShp" presStyleIdx="4" presStyleCnt="5" custScaleX="161554" custScaleY="161554" custLinFactY="-15814" custLinFactNeighborX="3225" custLinFactNeighborY="-100000"/>
      <dgm:spPr/>
    </dgm:pt>
    <dgm:pt modelId="{AABC8CD5-D2E3-4556-9329-EEE8A1694EF3}" type="pres">
      <dgm:prSet presAssocID="{4FF346C9-9122-4408-8752-20E934FA7F59}" presName="iconRect" presStyleLbl="node1" presStyleIdx="4" presStyleCnt="5" custScaleX="152404" custScaleY="125123" custLinFactY="-100000" custLinFactNeighborX="7930" custLinFactNeighborY="-10099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ospital"/>
        </a:ext>
      </dgm:extLst>
    </dgm:pt>
    <dgm:pt modelId="{C8BBEBE4-EC33-43EC-9036-19E5393EFFC9}" type="pres">
      <dgm:prSet presAssocID="{4FF346C9-9122-4408-8752-20E934FA7F59}" presName="spaceRect" presStyleCnt="0"/>
      <dgm:spPr/>
    </dgm:pt>
    <dgm:pt modelId="{8E98C8EB-4F42-4D88-A91D-E8112904265E}" type="pres">
      <dgm:prSet presAssocID="{4FF346C9-9122-4408-8752-20E934FA7F59}" presName="textRect" presStyleLbl="revTx" presStyleIdx="4" presStyleCnt="5" custLinFactNeighborX="41" custLinFactNeighborY="-39081">
        <dgm:presLayoutVars>
          <dgm:chMax val="1"/>
          <dgm:chPref val="1"/>
        </dgm:presLayoutVars>
      </dgm:prSet>
      <dgm:spPr/>
    </dgm:pt>
  </dgm:ptLst>
  <dgm:cxnLst>
    <dgm:cxn modelId="{B29D7D00-9989-4345-A8EB-F6F4721D2395}" srcId="{8D2CF624-FD3C-46BF-AC72-CF1046C4DAB0}" destId="{B78AE06C-2343-4A6E-B173-1595DC8D53E6}" srcOrd="0" destOrd="0" parTransId="{DE4B17AA-060E-40BE-9EC9-53D600765051}" sibTransId="{508B4221-21DD-4D3D-AA9F-22421111F9AD}"/>
    <dgm:cxn modelId="{8C0B943F-7748-4F07-B707-BD3264E6F97F}" srcId="{8D2CF624-FD3C-46BF-AC72-CF1046C4DAB0}" destId="{29D6CF85-9495-452E-A841-120BCC51F870}" srcOrd="1" destOrd="0" parTransId="{8651683E-D826-4F78-A9EA-83954152A18D}" sibTransId="{10A0EB9C-EE8E-4B0E-A4BE-862A85D62670}"/>
    <dgm:cxn modelId="{AAE33B58-B3C9-4BBE-B40C-0A776FB8F996}" type="presOf" srcId="{4FF346C9-9122-4408-8752-20E934FA7F59}" destId="{8E98C8EB-4F42-4D88-A91D-E8112904265E}" srcOrd="0" destOrd="0" presId="urn:microsoft.com/office/officeart/2018/5/layout/IconCircleLabelList"/>
    <dgm:cxn modelId="{1CF7AB7A-20A9-4296-B5E9-0B69357E1621}" srcId="{8D2CF624-FD3C-46BF-AC72-CF1046C4DAB0}" destId="{4FF346C9-9122-4408-8752-20E934FA7F59}" srcOrd="4" destOrd="0" parTransId="{CAB3E177-A9E4-466E-9C5F-9054981BCF37}" sibTransId="{35BC4161-DC00-44B8-A737-60DD48DDBD2C}"/>
    <dgm:cxn modelId="{05A69582-2223-4AE3-9116-BA0B33CF8984}" type="presOf" srcId="{8D2CF624-FD3C-46BF-AC72-CF1046C4DAB0}" destId="{12BC821D-E948-4CAE-9141-7B0D8408AB96}" srcOrd="0" destOrd="0" presId="urn:microsoft.com/office/officeart/2018/5/layout/IconCircleLabelList"/>
    <dgm:cxn modelId="{B1307AA2-B9EF-44EA-823F-C827C345844E}" srcId="{8D2CF624-FD3C-46BF-AC72-CF1046C4DAB0}" destId="{01051926-6B7F-4CD3-B23D-64D1D605862C}" srcOrd="2" destOrd="0" parTransId="{A0F19A36-DC95-40EE-8A58-B41EFB785877}" sibTransId="{FE02F83E-3FFE-4C43-8750-98885E129238}"/>
    <dgm:cxn modelId="{B1D567B8-B100-4354-848D-F493F66AC004}" type="presOf" srcId="{47D2343D-AE0D-4674-8B6A-281BBF34252C}" destId="{4F48AB3C-2D85-4D7E-A801-77803BEB10C5}" srcOrd="0" destOrd="0" presId="urn:microsoft.com/office/officeart/2018/5/layout/IconCircleLabelList"/>
    <dgm:cxn modelId="{34EC8FC1-C904-46C4-81AA-7A76F6DDEE2C}" type="presOf" srcId="{29D6CF85-9495-452E-A841-120BCC51F870}" destId="{4C2E53D7-F7E1-4CA3-A761-A7B838EE06EF}" srcOrd="0" destOrd="0" presId="urn:microsoft.com/office/officeart/2018/5/layout/IconCircleLabelList"/>
    <dgm:cxn modelId="{E45CF1CB-CB08-41BA-81D8-35B84B824373}" srcId="{8D2CF624-FD3C-46BF-AC72-CF1046C4DAB0}" destId="{47D2343D-AE0D-4674-8B6A-281BBF34252C}" srcOrd="3" destOrd="0" parTransId="{4B1DEDA8-B28E-43EE-8A77-5E1C5F5CB4F3}" sibTransId="{A6D04761-2C8F-4028-9AB9-D4614EE5C929}"/>
    <dgm:cxn modelId="{1DDCA8D0-75F5-4765-A343-02F4F5569B97}" type="presOf" srcId="{B78AE06C-2343-4A6E-B173-1595DC8D53E6}" destId="{6E813B60-CC43-4750-85F4-1E9F55E52DA1}" srcOrd="0" destOrd="0" presId="urn:microsoft.com/office/officeart/2018/5/layout/IconCircleLabelList"/>
    <dgm:cxn modelId="{52F195F1-F991-4773-946C-B89DAA27A7F3}" type="presOf" srcId="{01051926-6B7F-4CD3-B23D-64D1D605862C}" destId="{5286D576-844B-42BA-B1F3-6282DC732DEA}" srcOrd="0" destOrd="0" presId="urn:microsoft.com/office/officeart/2018/5/layout/IconCircleLabelList"/>
    <dgm:cxn modelId="{F2F7D9B5-5AE0-4C08-B292-4AF0256F989F}" type="presParOf" srcId="{12BC821D-E948-4CAE-9141-7B0D8408AB96}" destId="{EB9AEEA4-32E7-4183-B128-1A91B50892F8}" srcOrd="0" destOrd="0" presId="urn:microsoft.com/office/officeart/2018/5/layout/IconCircleLabelList"/>
    <dgm:cxn modelId="{151C78B9-BD7C-4192-91B2-58867F526FEB}" type="presParOf" srcId="{EB9AEEA4-32E7-4183-B128-1A91B50892F8}" destId="{3A2DE1C5-ED94-402C-877F-B1FF7C587147}" srcOrd="0" destOrd="0" presId="urn:microsoft.com/office/officeart/2018/5/layout/IconCircleLabelList"/>
    <dgm:cxn modelId="{BB7B3518-98C9-4FDE-829C-555C51EDE63C}" type="presParOf" srcId="{EB9AEEA4-32E7-4183-B128-1A91B50892F8}" destId="{3E031493-B420-4418-8D39-24AC74ACB7CA}" srcOrd="1" destOrd="0" presId="urn:microsoft.com/office/officeart/2018/5/layout/IconCircleLabelList"/>
    <dgm:cxn modelId="{DAD37D1F-302D-467A-8C66-DFD851F04960}" type="presParOf" srcId="{EB9AEEA4-32E7-4183-B128-1A91B50892F8}" destId="{D6774D4F-C0FE-410F-859A-F3BC52449127}" srcOrd="2" destOrd="0" presId="urn:microsoft.com/office/officeart/2018/5/layout/IconCircleLabelList"/>
    <dgm:cxn modelId="{957D9D15-3B8D-4AC0-96B1-37225E7AA2C7}" type="presParOf" srcId="{EB9AEEA4-32E7-4183-B128-1A91B50892F8}" destId="{6E813B60-CC43-4750-85F4-1E9F55E52DA1}" srcOrd="3" destOrd="0" presId="urn:microsoft.com/office/officeart/2018/5/layout/IconCircleLabelList"/>
    <dgm:cxn modelId="{32823C86-7D96-4C38-81C7-B6D774E5E20E}" type="presParOf" srcId="{12BC821D-E948-4CAE-9141-7B0D8408AB96}" destId="{82FC3A14-1EF2-4553-BD1D-E69C60EB5D31}" srcOrd="1" destOrd="0" presId="urn:microsoft.com/office/officeart/2018/5/layout/IconCircleLabelList"/>
    <dgm:cxn modelId="{87BB9AAB-486E-45FC-8604-15A9C236C3E3}" type="presParOf" srcId="{12BC821D-E948-4CAE-9141-7B0D8408AB96}" destId="{24FC9008-D2A6-43D7-B3C4-E48E9B21A998}" srcOrd="2" destOrd="0" presId="urn:microsoft.com/office/officeart/2018/5/layout/IconCircleLabelList"/>
    <dgm:cxn modelId="{F015D91C-1C09-46D8-8AF2-1A20ABD502C3}" type="presParOf" srcId="{24FC9008-D2A6-43D7-B3C4-E48E9B21A998}" destId="{6488F02E-D1F4-427B-85D5-14FCE2509E67}" srcOrd="0" destOrd="0" presId="urn:microsoft.com/office/officeart/2018/5/layout/IconCircleLabelList"/>
    <dgm:cxn modelId="{BEE89FD7-40E6-45AD-BCB0-24CF5BD5565E}" type="presParOf" srcId="{24FC9008-D2A6-43D7-B3C4-E48E9B21A998}" destId="{0116A9E7-C846-4996-AA17-5A825055CE46}" srcOrd="1" destOrd="0" presId="urn:microsoft.com/office/officeart/2018/5/layout/IconCircleLabelList"/>
    <dgm:cxn modelId="{6B141EA8-663B-48A6-9B30-3668DDB2A407}" type="presParOf" srcId="{24FC9008-D2A6-43D7-B3C4-E48E9B21A998}" destId="{A829D80B-44D0-458F-BCF0-DCA40DC986B7}" srcOrd="2" destOrd="0" presId="urn:microsoft.com/office/officeart/2018/5/layout/IconCircleLabelList"/>
    <dgm:cxn modelId="{345B2598-7F44-410D-BEE7-3A768EFBE29C}" type="presParOf" srcId="{24FC9008-D2A6-43D7-B3C4-E48E9B21A998}" destId="{4C2E53D7-F7E1-4CA3-A761-A7B838EE06EF}" srcOrd="3" destOrd="0" presId="urn:microsoft.com/office/officeart/2018/5/layout/IconCircleLabelList"/>
    <dgm:cxn modelId="{72318305-135D-449A-8F23-ADFA7AEADEEB}" type="presParOf" srcId="{12BC821D-E948-4CAE-9141-7B0D8408AB96}" destId="{8527A705-33DC-41C3-99F6-579E70ECDF34}" srcOrd="3" destOrd="0" presId="urn:microsoft.com/office/officeart/2018/5/layout/IconCircleLabelList"/>
    <dgm:cxn modelId="{DDCDE9F5-340C-40C1-A460-A22A9ACDB7EA}" type="presParOf" srcId="{12BC821D-E948-4CAE-9141-7B0D8408AB96}" destId="{1CA2D456-469A-4631-B2D2-F9E7D6336C41}" srcOrd="4" destOrd="0" presId="urn:microsoft.com/office/officeart/2018/5/layout/IconCircleLabelList"/>
    <dgm:cxn modelId="{AEDF8621-C1E8-4852-A695-BD89C07E0A99}" type="presParOf" srcId="{1CA2D456-469A-4631-B2D2-F9E7D6336C41}" destId="{2C8A482E-42CD-4C44-ADEA-32C2D49089DD}" srcOrd="0" destOrd="0" presId="urn:microsoft.com/office/officeart/2018/5/layout/IconCircleLabelList"/>
    <dgm:cxn modelId="{DD0F6D02-EE1F-4E6B-852E-FA06625BC8A1}" type="presParOf" srcId="{1CA2D456-469A-4631-B2D2-F9E7D6336C41}" destId="{8AD64C8D-71DC-4ED3-9714-B88DCB799A01}" srcOrd="1" destOrd="0" presId="urn:microsoft.com/office/officeart/2018/5/layout/IconCircleLabelList"/>
    <dgm:cxn modelId="{14489B6C-39C3-4CDD-A88B-961E98CB79DF}" type="presParOf" srcId="{1CA2D456-469A-4631-B2D2-F9E7D6336C41}" destId="{BAED8E3D-FD53-4F53-BBCF-6D41329B216B}" srcOrd="2" destOrd="0" presId="urn:microsoft.com/office/officeart/2018/5/layout/IconCircleLabelList"/>
    <dgm:cxn modelId="{03F2E533-5FDD-4A5F-937E-12ED91563142}" type="presParOf" srcId="{1CA2D456-469A-4631-B2D2-F9E7D6336C41}" destId="{5286D576-844B-42BA-B1F3-6282DC732DEA}" srcOrd="3" destOrd="0" presId="urn:microsoft.com/office/officeart/2018/5/layout/IconCircleLabelList"/>
    <dgm:cxn modelId="{C66721F7-94A2-4CE0-9BC3-6912BD7400BE}" type="presParOf" srcId="{12BC821D-E948-4CAE-9141-7B0D8408AB96}" destId="{BCEC7A4A-2A91-47F4-B029-E9E7FD4B9E17}" srcOrd="5" destOrd="0" presId="urn:microsoft.com/office/officeart/2018/5/layout/IconCircleLabelList"/>
    <dgm:cxn modelId="{C2AC20AF-50EC-4DBB-A0C2-C64420CCA4D2}" type="presParOf" srcId="{12BC821D-E948-4CAE-9141-7B0D8408AB96}" destId="{6C12BFA8-E429-45AD-83B3-7AFF2A5DACD0}" srcOrd="6" destOrd="0" presId="urn:microsoft.com/office/officeart/2018/5/layout/IconCircleLabelList"/>
    <dgm:cxn modelId="{6227B2EA-398C-4F0E-A610-6CA01A44003F}" type="presParOf" srcId="{6C12BFA8-E429-45AD-83B3-7AFF2A5DACD0}" destId="{F0881AD0-3AEE-4213-8691-6C2662725CAA}" srcOrd="0" destOrd="0" presId="urn:microsoft.com/office/officeart/2018/5/layout/IconCircleLabelList"/>
    <dgm:cxn modelId="{855669A8-2F5D-4746-9A25-5121DA4555BA}" type="presParOf" srcId="{6C12BFA8-E429-45AD-83B3-7AFF2A5DACD0}" destId="{68AAF795-DC6A-4D45-83E9-482B6F1E3945}" srcOrd="1" destOrd="0" presId="urn:microsoft.com/office/officeart/2018/5/layout/IconCircleLabelList"/>
    <dgm:cxn modelId="{785D1FBA-290B-4AC4-9057-F1C5C82E791A}" type="presParOf" srcId="{6C12BFA8-E429-45AD-83B3-7AFF2A5DACD0}" destId="{B493BB5C-A62B-4744-9C65-6523FE0475C7}" srcOrd="2" destOrd="0" presId="urn:microsoft.com/office/officeart/2018/5/layout/IconCircleLabelList"/>
    <dgm:cxn modelId="{01F93698-ABA1-43EF-B275-2C241519029F}" type="presParOf" srcId="{6C12BFA8-E429-45AD-83B3-7AFF2A5DACD0}" destId="{4F48AB3C-2D85-4D7E-A801-77803BEB10C5}" srcOrd="3" destOrd="0" presId="urn:microsoft.com/office/officeart/2018/5/layout/IconCircleLabelList"/>
    <dgm:cxn modelId="{729ABB4A-1F7C-4B07-9A54-68B87E495BB6}" type="presParOf" srcId="{12BC821D-E948-4CAE-9141-7B0D8408AB96}" destId="{597F692D-E53B-4C7B-901E-0F10BD63722D}" srcOrd="7" destOrd="0" presId="urn:microsoft.com/office/officeart/2018/5/layout/IconCircleLabelList"/>
    <dgm:cxn modelId="{CF5FF4DF-FA7D-4A77-B0BC-6D7FCB81FF5D}" type="presParOf" srcId="{12BC821D-E948-4CAE-9141-7B0D8408AB96}" destId="{CC2208F1-E79F-4DCA-92B6-4861488E7A9A}" srcOrd="8" destOrd="0" presId="urn:microsoft.com/office/officeart/2018/5/layout/IconCircleLabelList"/>
    <dgm:cxn modelId="{196EEC28-9862-402A-B40D-0748D522FEF8}" type="presParOf" srcId="{CC2208F1-E79F-4DCA-92B6-4861488E7A9A}" destId="{89423F26-63F1-4E96-AD97-7E0F5669E150}" srcOrd="0" destOrd="0" presId="urn:microsoft.com/office/officeart/2018/5/layout/IconCircleLabelList"/>
    <dgm:cxn modelId="{75FB0565-1678-4677-AF14-C11BB927771B}" type="presParOf" srcId="{CC2208F1-E79F-4DCA-92B6-4861488E7A9A}" destId="{AABC8CD5-D2E3-4556-9329-EEE8A1694EF3}" srcOrd="1" destOrd="0" presId="urn:microsoft.com/office/officeart/2018/5/layout/IconCircleLabelList"/>
    <dgm:cxn modelId="{95810E43-2446-4210-A5D8-754B759004F3}" type="presParOf" srcId="{CC2208F1-E79F-4DCA-92B6-4861488E7A9A}" destId="{C8BBEBE4-EC33-43EC-9036-19E5393EFFC9}" srcOrd="2" destOrd="0" presId="urn:microsoft.com/office/officeart/2018/5/layout/IconCircleLabelList"/>
    <dgm:cxn modelId="{EC778CAF-FA1E-4642-9CF4-D549AD678753}" type="presParOf" srcId="{CC2208F1-E79F-4DCA-92B6-4861488E7A9A}" destId="{8E98C8EB-4F42-4D88-A91D-E8112904265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98F6A9-E796-42B6-806E-AE8CD72BDC9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15CC893-4B64-45DC-85E5-0A22064A4FF6}">
      <dgm:prSet/>
      <dgm:spPr>
        <a:ln>
          <a:solidFill>
            <a:schemeClr val="tx2"/>
          </a:solidFill>
        </a:ln>
      </dgm:spPr>
      <dgm:t>
        <a:bodyPr/>
        <a:lstStyle/>
        <a:p>
          <a:r>
            <a:rPr lang="en-US">
              <a:solidFill>
                <a:schemeClr val="tx1"/>
              </a:solidFill>
            </a:rPr>
            <a:t>Familiarize yourself and your leaders with the National Action Plan &amp; the PSSM</a:t>
          </a:r>
        </a:p>
      </dgm:t>
    </dgm:pt>
    <dgm:pt modelId="{82FFAAC5-BFED-49D7-B156-B2DC8DF14B82}" type="parTrans" cxnId="{54A1907D-725B-4ED7-9B84-FC46414D89D5}">
      <dgm:prSet/>
      <dgm:spPr/>
      <dgm:t>
        <a:bodyPr/>
        <a:lstStyle/>
        <a:p>
          <a:endParaRPr lang="en-US"/>
        </a:p>
      </dgm:t>
    </dgm:pt>
    <dgm:pt modelId="{ED530D43-83FC-4B7D-B7AE-6BEBF0B4896C}" type="sibTrans" cxnId="{54A1907D-725B-4ED7-9B84-FC46414D89D5}">
      <dgm:prSet/>
      <dgm:spPr/>
      <dgm:t>
        <a:bodyPr/>
        <a:lstStyle/>
        <a:p>
          <a:endParaRPr lang="en-US"/>
        </a:p>
      </dgm:t>
    </dgm:pt>
    <dgm:pt modelId="{7065F847-0AEE-496B-9FED-3966631F39ED}">
      <dgm:prSet/>
      <dgm:spPr>
        <a:ln>
          <a:solidFill>
            <a:schemeClr val="tx2"/>
          </a:solidFill>
        </a:ln>
      </dgm:spPr>
      <dgm:t>
        <a:bodyPr/>
        <a:lstStyle/>
        <a:p>
          <a:r>
            <a:rPr lang="en-US">
              <a:solidFill>
                <a:schemeClr val="tx1"/>
              </a:solidFill>
            </a:rPr>
            <a:t>Conduct an organizational assessment to identify current state &amp; opportunities</a:t>
          </a:r>
        </a:p>
      </dgm:t>
    </dgm:pt>
    <dgm:pt modelId="{1C05E9D7-AA75-4CA2-B20E-5DA0CE98E4F2}" type="parTrans" cxnId="{091619D2-5140-40AD-A7D5-D09A10FE0CB3}">
      <dgm:prSet/>
      <dgm:spPr/>
      <dgm:t>
        <a:bodyPr/>
        <a:lstStyle/>
        <a:p>
          <a:endParaRPr lang="en-US"/>
        </a:p>
      </dgm:t>
    </dgm:pt>
    <dgm:pt modelId="{9710D2D2-23AD-4CF0-83F0-512FF6DD4551}" type="sibTrans" cxnId="{091619D2-5140-40AD-A7D5-D09A10FE0CB3}">
      <dgm:prSet/>
      <dgm:spPr/>
      <dgm:t>
        <a:bodyPr/>
        <a:lstStyle/>
        <a:p>
          <a:endParaRPr lang="en-US"/>
        </a:p>
      </dgm:t>
    </dgm:pt>
    <dgm:pt modelId="{66D0B9A6-58CC-4812-BC96-E7BD872695B1}">
      <dgm:prSet/>
      <dgm:spPr>
        <a:ln>
          <a:solidFill>
            <a:schemeClr val="tx2"/>
          </a:solidFill>
        </a:ln>
      </dgm:spPr>
      <dgm:t>
        <a:bodyPr/>
        <a:lstStyle/>
        <a:p>
          <a:r>
            <a:rPr lang="en-US">
              <a:solidFill>
                <a:schemeClr val="tx1"/>
              </a:solidFill>
            </a:rPr>
            <a:t>Join future Learning Series sessions to advance learning and community building</a:t>
          </a:r>
        </a:p>
      </dgm:t>
    </dgm:pt>
    <dgm:pt modelId="{C14EB9B7-9CF3-41F4-80D8-F17DAD6077C0}" type="parTrans" cxnId="{B695C7E2-4259-4CF8-B613-423F0E971236}">
      <dgm:prSet/>
      <dgm:spPr/>
      <dgm:t>
        <a:bodyPr/>
        <a:lstStyle/>
        <a:p>
          <a:endParaRPr lang="en-US"/>
        </a:p>
      </dgm:t>
    </dgm:pt>
    <dgm:pt modelId="{5ADC8E10-4B08-47BF-88A4-C7AF76038DFC}" type="sibTrans" cxnId="{B695C7E2-4259-4CF8-B613-423F0E971236}">
      <dgm:prSet/>
      <dgm:spPr/>
      <dgm:t>
        <a:bodyPr/>
        <a:lstStyle/>
        <a:p>
          <a:endParaRPr lang="en-US"/>
        </a:p>
      </dgm:t>
    </dgm:pt>
    <dgm:pt modelId="{7F4A2AD9-F8D2-4D28-A3B0-0B5127BBAA80}" type="pres">
      <dgm:prSet presAssocID="{A098F6A9-E796-42B6-806E-AE8CD72BDC93}" presName="root" presStyleCnt="0">
        <dgm:presLayoutVars>
          <dgm:dir/>
          <dgm:resizeHandles val="exact"/>
        </dgm:presLayoutVars>
      </dgm:prSet>
      <dgm:spPr/>
    </dgm:pt>
    <dgm:pt modelId="{CC33A169-4B8A-4C11-8549-E2F844068816}" type="pres">
      <dgm:prSet presAssocID="{A15CC893-4B64-45DC-85E5-0A22064A4FF6}" presName="compNode" presStyleCnt="0"/>
      <dgm:spPr/>
    </dgm:pt>
    <dgm:pt modelId="{DAB736DE-377E-48BC-9364-9847B9A515AA}" type="pres">
      <dgm:prSet presAssocID="{A15CC893-4B64-45DC-85E5-0A22064A4FF6}" presName="bgRect" presStyleLbl="bgShp" presStyleIdx="0" presStyleCnt="3"/>
      <dgm:spPr>
        <a:solidFill>
          <a:schemeClr val="bg1"/>
        </a:solidFill>
        <a:ln>
          <a:solidFill>
            <a:schemeClr val="tx2"/>
          </a:solidFill>
        </a:ln>
      </dgm:spPr>
    </dgm:pt>
    <dgm:pt modelId="{FD60B87B-A490-4B0D-A3E0-B2D29975D947}" type="pres">
      <dgm:prSet presAssocID="{A15CC893-4B64-45DC-85E5-0A22064A4FF6}" presName="iconRect"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dgm:spPr>
    </dgm:pt>
    <dgm:pt modelId="{FB11D4E0-9A78-4E68-BBF2-234830069AC7}" type="pres">
      <dgm:prSet presAssocID="{A15CC893-4B64-45DC-85E5-0A22064A4FF6}" presName="spaceRect" presStyleCnt="0"/>
      <dgm:spPr/>
    </dgm:pt>
    <dgm:pt modelId="{06838438-A86E-4C0E-A3A4-A5FCF05E9601}" type="pres">
      <dgm:prSet presAssocID="{A15CC893-4B64-45DC-85E5-0A22064A4FF6}" presName="parTx" presStyleLbl="revTx" presStyleIdx="0" presStyleCnt="3">
        <dgm:presLayoutVars>
          <dgm:chMax val="0"/>
          <dgm:chPref val="0"/>
        </dgm:presLayoutVars>
      </dgm:prSet>
      <dgm:spPr/>
    </dgm:pt>
    <dgm:pt modelId="{25A62C25-D8EF-44CB-96C2-AB7743F2EAE4}" type="pres">
      <dgm:prSet presAssocID="{ED530D43-83FC-4B7D-B7AE-6BEBF0B4896C}" presName="sibTrans" presStyleCnt="0"/>
      <dgm:spPr/>
    </dgm:pt>
    <dgm:pt modelId="{97EA8FE1-7D46-4345-82C1-DB139E7AB88E}" type="pres">
      <dgm:prSet presAssocID="{7065F847-0AEE-496B-9FED-3966631F39ED}" presName="compNode" presStyleCnt="0"/>
      <dgm:spPr/>
    </dgm:pt>
    <dgm:pt modelId="{14156200-A1B1-4AC8-93B1-92C178AC0972}" type="pres">
      <dgm:prSet presAssocID="{7065F847-0AEE-496B-9FED-3966631F39ED}" presName="bgRect" presStyleLbl="bgShp" presStyleIdx="1" presStyleCnt="3"/>
      <dgm:spPr>
        <a:solidFill>
          <a:schemeClr val="bg1"/>
        </a:solidFill>
        <a:ln>
          <a:solidFill>
            <a:schemeClr val="tx2"/>
          </a:solidFill>
        </a:ln>
      </dgm:spPr>
    </dgm:pt>
    <dgm:pt modelId="{B5163227-54E8-4C7C-A0BB-77A801CBAB9A}" type="pres">
      <dgm:prSet presAssocID="{7065F847-0AEE-496B-9FED-3966631F39ED}" presName="iconRect"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dgm:spPr>
    </dgm:pt>
    <dgm:pt modelId="{E9E97966-500D-41C5-B97F-0AD2ACED753F}" type="pres">
      <dgm:prSet presAssocID="{7065F847-0AEE-496B-9FED-3966631F39ED}" presName="spaceRect" presStyleCnt="0"/>
      <dgm:spPr/>
    </dgm:pt>
    <dgm:pt modelId="{C6E4DE20-123B-4AC0-A8D3-722F9F18F6F3}" type="pres">
      <dgm:prSet presAssocID="{7065F847-0AEE-496B-9FED-3966631F39ED}" presName="parTx" presStyleLbl="revTx" presStyleIdx="1" presStyleCnt="3">
        <dgm:presLayoutVars>
          <dgm:chMax val="0"/>
          <dgm:chPref val="0"/>
        </dgm:presLayoutVars>
      </dgm:prSet>
      <dgm:spPr/>
    </dgm:pt>
    <dgm:pt modelId="{64325AAE-34BC-486C-973F-B86393BCDA7B}" type="pres">
      <dgm:prSet presAssocID="{9710D2D2-23AD-4CF0-83F0-512FF6DD4551}" presName="sibTrans" presStyleCnt="0"/>
      <dgm:spPr/>
    </dgm:pt>
    <dgm:pt modelId="{8A2B106A-A379-45F1-8646-EAA3D60CCF3C}" type="pres">
      <dgm:prSet presAssocID="{66D0B9A6-58CC-4812-BC96-E7BD872695B1}" presName="compNode" presStyleCnt="0"/>
      <dgm:spPr/>
    </dgm:pt>
    <dgm:pt modelId="{AC83B7F5-007C-4C92-A7D8-F44F4338FA48}" type="pres">
      <dgm:prSet presAssocID="{66D0B9A6-58CC-4812-BC96-E7BD872695B1}" presName="bgRect" presStyleLbl="bgShp" presStyleIdx="2" presStyleCnt="3"/>
      <dgm:spPr>
        <a:solidFill>
          <a:schemeClr val="bg1"/>
        </a:solidFill>
        <a:ln>
          <a:solidFill>
            <a:schemeClr val="tx2"/>
          </a:solidFill>
        </a:ln>
      </dgm:spPr>
    </dgm:pt>
    <dgm:pt modelId="{2489ACC0-13BF-4A72-B406-25A7852665E0}" type="pres">
      <dgm:prSet presAssocID="{66D0B9A6-58CC-4812-BC96-E7BD872695B1}" presName="iconRect"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dgm:spPr>
    </dgm:pt>
    <dgm:pt modelId="{E91B0E0B-1701-4F81-B0AB-9F22FE1CFA6C}" type="pres">
      <dgm:prSet presAssocID="{66D0B9A6-58CC-4812-BC96-E7BD872695B1}" presName="spaceRect" presStyleCnt="0"/>
      <dgm:spPr/>
    </dgm:pt>
    <dgm:pt modelId="{9AE9D578-780D-4AC8-9081-49C743C1AAA8}" type="pres">
      <dgm:prSet presAssocID="{66D0B9A6-58CC-4812-BC96-E7BD872695B1}" presName="parTx" presStyleLbl="revTx" presStyleIdx="2" presStyleCnt="3">
        <dgm:presLayoutVars>
          <dgm:chMax val="0"/>
          <dgm:chPref val="0"/>
        </dgm:presLayoutVars>
      </dgm:prSet>
      <dgm:spPr/>
    </dgm:pt>
  </dgm:ptLst>
  <dgm:cxnLst>
    <dgm:cxn modelId="{1D436713-B526-4491-83F2-8E75FDEEEA90}" type="presOf" srcId="{A15CC893-4B64-45DC-85E5-0A22064A4FF6}" destId="{06838438-A86E-4C0E-A3A4-A5FCF05E9601}" srcOrd="0" destOrd="0" presId="urn:microsoft.com/office/officeart/2018/2/layout/IconVerticalSolidList"/>
    <dgm:cxn modelId="{43635630-BB99-41B0-B8BD-EA423BB5485E}" type="presOf" srcId="{A098F6A9-E796-42B6-806E-AE8CD72BDC93}" destId="{7F4A2AD9-F8D2-4D28-A3B0-0B5127BBAA80}" srcOrd="0" destOrd="0" presId="urn:microsoft.com/office/officeart/2018/2/layout/IconVerticalSolidList"/>
    <dgm:cxn modelId="{56E6CC59-8747-42E1-911C-C874E7CBBEAD}" type="presOf" srcId="{66D0B9A6-58CC-4812-BC96-E7BD872695B1}" destId="{9AE9D578-780D-4AC8-9081-49C743C1AAA8}" srcOrd="0" destOrd="0" presId="urn:microsoft.com/office/officeart/2018/2/layout/IconVerticalSolidList"/>
    <dgm:cxn modelId="{54A1907D-725B-4ED7-9B84-FC46414D89D5}" srcId="{A098F6A9-E796-42B6-806E-AE8CD72BDC93}" destId="{A15CC893-4B64-45DC-85E5-0A22064A4FF6}" srcOrd="0" destOrd="0" parTransId="{82FFAAC5-BFED-49D7-B156-B2DC8DF14B82}" sibTransId="{ED530D43-83FC-4B7D-B7AE-6BEBF0B4896C}"/>
    <dgm:cxn modelId="{3EA316B3-FAF1-47EA-A879-D6F8C61B3FB0}" type="presOf" srcId="{7065F847-0AEE-496B-9FED-3966631F39ED}" destId="{C6E4DE20-123B-4AC0-A8D3-722F9F18F6F3}" srcOrd="0" destOrd="0" presId="urn:microsoft.com/office/officeart/2018/2/layout/IconVerticalSolidList"/>
    <dgm:cxn modelId="{091619D2-5140-40AD-A7D5-D09A10FE0CB3}" srcId="{A098F6A9-E796-42B6-806E-AE8CD72BDC93}" destId="{7065F847-0AEE-496B-9FED-3966631F39ED}" srcOrd="1" destOrd="0" parTransId="{1C05E9D7-AA75-4CA2-B20E-5DA0CE98E4F2}" sibTransId="{9710D2D2-23AD-4CF0-83F0-512FF6DD4551}"/>
    <dgm:cxn modelId="{B695C7E2-4259-4CF8-B613-423F0E971236}" srcId="{A098F6A9-E796-42B6-806E-AE8CD72BDC93}" destId="{66D0B9A6-58CC-4812-BC96-E7BD872695B1}" srcOrd="2" destOrd="0" parTransId="{C14EB9B7-9CF3-41F4-80D8-F17DAD6077C0}" sibTransId="{5ADC8E10-4B08-47BF-88A4-C7AF76038DFC}"/>
    <dgm:cxn modelId="{F1AFE02A-C504-4C83-A380-12105E58B218}" type="presParOf" srcId="{7F4A2AD9-F8D2-4D28-A3B0-0B5127BBAA80}" destId="{CC33A169-4B8A-4C11-8549-E2F844068816}" srcOrd="0" destOrd="0" presId="urn:microsoft.com/office/officeart/2018/2/layout/IconVerticalSolidList"/>
    <dgm:cxn modelId="{CCAC77E9-1F71-4DAB-BC73-94E3B46B2A5D}" type="presParOf" srcId="{CC33A169-4B8A-4C11-8549-E2F844068816}" destId="{DAB736DE-377E-48BC-9364-9847B9A515AA}" srcOrd="0" destOrd="0" presId="urn:microsoft.com/office/officeart/2018/2/layout/IconVerticalSolidList"/>
    <dgm:cxn modelId="{2C66A33D-5E0D-46B1-AE84-DB9721ADFBDA}" type="presParOf" srcId="{CC33A169-4B8A-4C11-8549-E2F844068816}" destId="{FD60B87B-A490-4B0D-A3E0-B2D29975D947}" srcOrd="1" destOrd="0" presId="urn:microsoft.com/office/officeart/2018/2/layout/IconVerticalSolidList"/>
    <dgm:cxn modelId="{CEA354C3-042A-424A-A726-EBB50F2A3FAF}" type="presParOf" srcId="{CC33A169-4B8A-4C11-8549-E2F844068816}" destId="{FB11D4E0-9A78-4E68-BBF2-234830069AC7}" srcOrd="2" destOrd="0" presId="urn:microsoft.com/office/officeart/2018/2/layout/IconVerticalSolidList"/>
    <dgm:cxn modelId="{08D64C0B-BBDD-4D83-8357-62D293649E5F}" type="presParOf" srcId="{CC33A169-4B8A-4C11-8549-E2F844068816}" destId="{06838438-A86E-4C0E-A3A4-A5FCF05E9601}" srcOrd="3" destOrd="0" presId="urn:microsoft.com/office/officeart/2018/2/layout/IconVerticalSolidList"/>
    <dgm:cxn modelId="{FCF82021-5265-4D2C-B428-BE6525FA30B4}" type="presParOf" srcId="{7F4A2AD9-F8D2-4D28-A3B0-0B5127BBAA80}" destId="{25A62C25-D8EF-44CB-96C2-AB7743F2EAE4}" srcOrd="1" destOrd="0" presId="urn:microsoft.com/office/officeart/2018/2/layout/IconVerticalSolidList"/>
    <dgm:cxn modelId="{C68818AB-F1A6-468F-A9F6-7D036F49FCB2}" type="presParOf" srcId="{7F4A2AD9-F8D2-4D28-A3B0-0B5127BBAA80}" destId="{97EA8FE1-7D46-4345-82C1-DB139E7AB88E}" srcOrd="2" destOrd="0" presId="urn:microsoft.com/office/officeart/2018/2/layout/IconVerticalSolidList"/>
    <dgm:cxn modelId="{627B28DE-B0FE-4378-BCD7-2EB7232B41C6}" type="presParOf" srcId="{97EA8FE1-7D46-4345-82C1-DB139E7AB88E}" destId="{14156200-A1B1-4AC8-93B1-92C178AC0972}" srcOrd="0" destOrd="0" presId="urn:microsoft.com/office/officeart/2018/2/layout/IconVerticalSolidList"/>
    <dgm:cxn modelId="{25566EB7-552F-45ED-AF33-BDB4D4AC5F16}" type="presParOf" srcId="{97EA8FE1-7D46-4345-82C1-DB139E7AB88E}" destId="{B5163227-54E8-4C7C-A0BB-77A801CBAB9A}" srcOrd="1" destOrd="0" presId="urn:microsoft.com/office/officeart/2018/2/layout/IconVerticalSolidList"/>
    <dgm:cxn modelId="{C34040DC-4188-4DFC-9A02-B5C46BBFC100}" type="presParOf" srcId="{97EA8FE1-7D46-4345-82C1-DB139E7AB88E}" destId="{E9E97966-500D-41C5-B97F-0AD2ACED753F}" srcOrd="2" destOrd="0" presId="urn:microsoft.com/office/officeart/2018/2/layout/IconVerticalSolidList"/>
    <dgm:cxn modelId="{1EFE3FC6-A6C7-4C1D-9BC7-809D6CBE153C}" type="presParOf" srcId="{97EA8FE1-7D46-4345-82C1-DB139E7AB88E}" destId="{C6E4DE20-123B-4AC0-A8D3-722F9F18F6F3}" srcOrd="3" destOrd="0" presId="urn:microsoft.com/office/officeart/2018/2/layout/IconVerticalSolidList"/>
    <dgm:cxn modelId="{ED7FF2A6-9980-4874-98E3-03C3FD5D4EBC}" type="presParOf" srcId="{7F4A2AD9-F8D2-4D28-A3B0-0B5127BBAA80}" destId="{64325AAE-34BC-486C-973F-B86393BCDA7B}" srcOrd="3" destOrd="0" presId="urn:microsoft.com/office/officeart/2018/2/layout/IconVerticalSolidList"/>
    <dgm:cxn modelId="{CE9B38B1-F28E-4907-9B92-3799DEAAFF48}" type="presParOf" srcId="{7F4A2AD9-F8D2-4D28-A3B0-0B5127BBAA80}" destId="{8A2B106A-A379-45F1-8646-EAA3D60CCF3C}" srcOrd="4" destOrd="0" presId="urn:microsoft.com/office/officeart/2018/2/layout/IconVerticalSolidList"/>
    <dgm:cxn modelId="{67E6B579-01C2-4A32-AC84-7EBD6844B343}" type="presParOf" srcId="{8A2B106A-A379-45F1-8646-EAA3D60CCF3C}" destId="{AC83B7F5-007C-4C92-A7D8-F44F4338FA48}" srcOrd="0" destOrd="0" presId="urn:microsoft.com/office/officeart/2018/2/layout/IconVerticalSolidList"/>
    <dgm:cxn modelId="{9CC43958-211C-4384-8C2C-566455399443}" type="presParOf" srcId="{8A2B106A-A379-45F1-8646-EAA3D60CCF3C}" destId="{2489ACC0-13BF-4A72-B406-25A7852665E0}" srcOrd="1" destOrd="0" presId="urn:microsoft.com/office/officeart/2018/2/layout/IconVerticalSolidList"/>
    <dgm:cxn modelId="{39F1CF91-EF0F-4D21-9BDC-E6D420CAB989}" type="presParOf" srcId="{8A2B106A-A379-45F1-8646-EAA3D60CCF3C}" destId="{E91B0E0B-1701-4F81-B0AB-9F22FE1CFA6C}" srcOrd="2" destOrd="0" presId="urn:microsoft.com/office/officeart/2018/2/layout/IconVerticalSolidList"/>
    <dgm:cxn modelId="{94347E8F-6C03-44F9-87F7-BB60E0E2337F}" type="presParOf" srcId="{8A2B106A-A379-45F1-8646-EAA3D60CCF3C}" destId="{9AE9D578-780D-4AC8-9081-49C743C1AAA8}" srcOrd="3" destOrd="0" presId="urn:microsoft.com/office/officeart/2018/2/layout/IconVerticalSoli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7253E-900D-45AB-8D70-FD419C0B66D0}">
      <dsp:nvSpPr>
        <dsp:cNvPr id="0" name=""/>
        <dsp:cNvSpPr/>
      </dsp:nvSpPr>
      <dsp:spPr>
        <a:xfrm>
          <a:off x="2314" y="557345"/>
          <a:ext cx="2556404" cy="639101"/>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Reacting to harm</a:t>
          </a:r>
        </a:p>
      </dsp:txBody>
      <dsp:txXfrm>
        <a:off x="21033" y="576064"/>
        <a:ext cx="2518966" cy="601663"/>
      </dsp:txXfrm>
    </dsp:sp>
    <dsp:sp modelId="{43E5892B-DE5C-4034-B703-C2C215B32EFA}">
      <dsp:nvSpPr>
        <dsp:cNvPr id="0" name=""/>
        <dsp:cNvSpPr/>
      </dsp:nvSpPr>
      <dsp:spPr>
        <a:xfrm rot="5403983">
          <a:off x="993978" y="1177113"/>
          <a:ext cx="571310" cy="923971"/>
        </a:xfrm>
        <a:prstGeom prst="rightArrow">
          <a:avLst>
            <a:gd name="adj1" fmla="val 667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F3C7FC6C-DB11-47D9-81B8-98B744DC6508}">
      <dsp:nvSpPr>
        <dsp:cNvPr id="0" name=""/>
        <dsp:cNvSpPr/>
      </dsp:nvSpPr>
      <dsp:spPr>
        <a:xfrm>
          <a:off x="0" y="2081752"/>
          <a:ext cx="2556404" cy="1585840"/>
        </a:xfrm>
        <a:prstGeom prst="roundRect">
          <a:avLst>
            <a:gd name="adj" fmla="val 10000"/>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2"/>
              </a:solidFill>
            </a:rPr>
            <a:t>Preventing harm -proactive risk mitigation</a:t>
          </a:r>
        </a:p>
      </dsp:txBody>
      <dsp:txXfrm>
        <a:off x="46448" y="2128200"/>
        <a:ext cx="2463508" cy="1492944"/>
      </dsp:txXfrm>
    </dsp:sp>
    <dsp:sp modelId="{87CA2BC4-CF5C-4217-9D67-FC8B8BCBCE77}">
      <dsp:nvSpPr>
        <dsp:cNvPr id="0" name=""/>
        <dsp:cNvSpPr/>
      </dsp:nvSpPr>
      <dsp:spPr>
        <a:xfrm>
          <a:off x="2916616" y="557345"/>
          <a:ext cx="2556404" cy="639101"/>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“Fixing humans”</a:t>
          </a:r>
        </a:p>
      </dsp:txBody>
      <dsp:txXfrm>
        <a:off x="2935335" y="576064"/>
        <a:ext cx="2518966" cy="601663"/>
      </dsp:txXfrm>
    </dsp:sp>
    <dsp:sp modelId="{314EB867-12F2-4AF3-AFDF-4BD46044C751}">
      <dsp:nvSpPr>
        <dsp:cNvPr id="0" name=""/>
        <dsp:cNvSpPr/>
      </dsp:nvSpPr>
      <dsp:spPr>
        <a:xfrm rot="5386956">
          <a:off x="3908701" y="1070262"/>
          <a:ext cx="553047" cy="1067417"/>
        </a:xfrm>
        <a:prstGeom prst="rightArrow">
          <a:avLst>
            <a:gd name="adj1" fmla="val 667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5A367A3-F9A2-4714-B7ED-C81343865FCE}">
      <dsp:nvSpPr>
        <dsp:cNvPr id="0" name=""/>
        <dsp:cNvSpPr/>
      </dsp:nvSpPr>
      <dsp:spPr>
        <a:xfrm>
          <a:off x="2890591" y="2011497"/>
          <a:ext cx="2556404" cy="1675486"/>
        </a:xfrm>
        <a:prstGeom prst="roundRect">
          <a:avLst>
            <a:gd name="adj" fmla="val 10000"/>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2"/>
              </a:solidFill>
            </a:rPr>
            <a:t>Improving systems &amp; cultures to optimize human performance </a:t>
          </a:r>
        </a:p>
      </dsp:txBody>
      <dsp:txXfrm>
        <a:off x="2939664" y="2060570"/>
        <a:ext cx="2458258" cy="1577340"/>
      </dsp:txXfrm>
    </dsp:sp>
    <dsp:sp modelId="{74EC1F75-6066-4655-9C53-AEA65C437442}">
      <dsp:nvSpPr>
        <dsp:cNvPr id="0" name=""/>
        <dsp:cNvSpPr/>
      </dsp:nvSpPr>
      <dsp:spPr>
        <a:xfrm>
          <a:off x="5830917" y="557345"/>
          <a:ext cx="2556404" cy="639101"/>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Safety as projects</a:t>
          </a:r>
        </a:p>
      </dsp:txBody>
      <dsp:txXfrm>
        <a:off x="5849636" y="576064"/>
        <a:ext cx="2518966" cy="601663"/>
      </dsp:txXfrm>
    </dsp:sp>
    <dsp:sp modelId="{B34FF9B8-7BAC-4B05-94CF-E4E3B93F4823}">
      <dsp:nvSpPr>
        <dsp:cNvPr id="0" name=""/>
        <dsp:cNvSpPr/>
      </dsp:nvSpPr>
      <dsp:spPr>
        <a:xfrm rot="5326059">
          <a:off x="6785073" y="1009826"/>
          <a:ext cx="607665" cy="1176276"/>
        </a:xfrm>
        <a:prstGeom prst="rightArrow">
          <a:avLst>
            <a:gd name="adj1" fmla="val 667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E6331F19-FEAD-4910-96F0-D5812CE2BDAC}">
      <dsp:nvSpPr>
        <dsp:cNvPr id="0" name=""/>
        <dsp:cNvSpPr/>
      </dsp:nvSpPr>
      <dsp:spPr>
        <a:xfrm>
          <a:off x="5808881" y="1977477"/>
          <a:ext cx="2556404" cy="1709506"/>
        </a:xfrm>
        <a:prstGeom prst="roundRect">
          <a:avLst>
            <a:gd name="adj" fmla="val 10000"/>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2"/>
              </a:solidFill>
            </a:rPr>
            <a:t>Safety as nonnegotiable core value; purpose</a:t>
          </a:r>
        </a:p>
      </dsp:txBody>
      <dsp:txXfrm>
        <a:off x="5858951" y="2027547"/>
        <a:ext cx="2456264" cy="1609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B9115-425D-44C9-B49B-9156812BC0EB}">
      <dsp:nvSpPr>
        <dsp:cNvPr id="0" name=""/>
        <dsp:cNvSpPr/>
      </dsp:nvSpPr>
      <dsp:spPr>
        <a:xfrm>
          <a:off x="1723" y="-45725"/>
          <a:ext cx="1806209" cy="3684157"/>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Culture, Leadership &amp; Governance</a:t>
          </a:r>
        </a:p>
      </dsp:txBody>
      <dsp:txXfrm>
        <a:off x="1723" y="1427936"/>
        <a:ext cx="1806209" cy="1473662"/>
      </dsp:txXfrm>
    </dsp:sp>
    <dsp:sp modelId="{F27EF0A5-992D-4B0D-9E69-171B04FBA1BF}">
      <dsp:nvSpPr>
        <dsp:cNvPr id="0" name=""/>
        <dsp:cNvSpPr/>
      </dsp:nvSpPr>
      <dsp:spPr>
        <a:xfrm>
          <a:off x="291415" y="175323"/>
          <a:ext cx="1226824" cy="1226824"/>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B2FEB6-C784-4711-9A9D-04E6AA3E8333}">
      <dsp:nvSpPr>
        <dsp:cNvPr id="0" name=""/>
        <dsp:cNvSpPr/>
      </dsp:nvSpPr>
      <dsp:spPr>
        <a:xfrm>
          <a:off x="1862119" y="-45725"/>
          <a:ext cx="1806209" cy="3684157"/>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Patient,  Family &amp; Caregiver Engagement </a:t>
          </a:r>
        </a:p>
      </dsp:txBody>
      <dsp:txXfrm>
        <a:off x="1862119" y="1427936"/>
        <a:ext cx="1806209" cy="1473662"/>
      </dsp:txXfrm>
    </dsp:sp>
    <dsp:sp modelId="{58D17E6C-20D5-40FD-BA3A-871D2993627F}">
      <dsp:nvSpPr>
        <dsp:cNvPr id="0" name=""/>
        <dsp:cNvSpPr/>
      </dsp:nvSpPr>
      <dsp:spPr>
        <a:xfrm>
          <a:off x="2151811" y="175323"/>
          <a:ext cx="1226824" cy="1226824"/>
        </a:xfrm>
        <a:prstGeom prst="ellipse">
          <a:avLst/>
        </a:prstGeom>
        <a:blipFill rotWithShape="1">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E07642-2A20-470B-A06F-43FA28455A77}">
      <dsp:nvSpPr>
        <dsp:cNvPr id="0" name=""/>
        <dsp:cNvSpPr/>
      </dsp:nvSpPr>
      <dsp:spPr>
        <a:xfrm>
          <a:off x="3722515" y="-45725"/>
          <a:ext cx="1806209" cy="3684157"/>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Workforce Safety &amp; Well-being</a:t>
          </a:r>
        </a:p>
      </dsp:txBody>
      <dsp:txXfrm>
        <a:off x="3722515" y="1427936"/>
        <a:ext cx="1806209" cy="1473662"/>
      </dsp:txXfrm>
    </dsp:sp>
    <dsp:sp modelId="{575387D5-31FA-410C-BE06-34B0503C633B}">
      <dsp:nvSpPr>
        <dsp:cNvPr id="0" name=""/>
        <dsp:cNvSpPr/>
      </dsp:nvSpPr>
      <dsp:spPr>
        <a:xfrm>
          <a:off x="4012207" y="175323"/>
          <a:ext cx="1226824" cy="1226824"/>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5FD0F-1AAE-4A3E-822F-530F4FF72650}">
      <dsp:nvSpPr>
        <dsp:cNvPr id="0" name=""/>
        <dsp:cNvSpPr/>
      </dsp:nvSpPr>
      <dsp:spPr>
        <a:xfrm>
          <a:off x="5584634" y="-45725"/>
          <a:ext cx="1806209" cy="3684157"/>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Learning </a:t>
          </a:r>
        </a:p>
        <a:p>
          <a:pPr marL="0" lvl="0" indent="0" algn="ctr" defTabSz="889000">
            <a:lnSpc>
              <a:spcPct val="90000"/>
            </a:lnSpc>
            <a:spcBef>
              <a:spcPct val="0"/>
            </a:spcBef>
            <a:spcAft>
              <a:spcPct val="35000"/>
            </a:spcAft>
            <a:buNone/>
          </a:pPr>
          <a:r>
            <a:rPr lang="en-US" sz="2000" kern="1200"/>
            <a:t>System </a:t>
          </a:r>
        </a:p>
      </dsp:txBody>
      <dsp:txXfrm>
        <a:off x="5584634" y="1427936"/>
        <a:ext cx="1806209" cy="1473662"/>
      </dsp:txXfrm>
    </dsp:sp>
    <dsp:sp modelId="{DE634D1F-A5E7-46EF-8F33-CA3C9B1CB403}">
      <dsp:nvSpPr>
        <dsp:cNvPr id="0" name=""/>
        <dsp:cNvSpPr/>
      </dsp:nvSpPr>
      <dsp:spPr>
        <a:xfrm>
          <a:off x="5872603" y="175323"/>
          <a:ext cx="1226824" cy="1226824"/>
        </a:xfrm>
        <a:prstGeom prst="ellipse">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907C2C-EB39-4BE6-BCE6-22CE7911E0A3}">
      <dsp:nvSpPr>
        <dsp:cNvPr id="0" name=""/>
        <dsp:cNvSpPr/>
      </dsp:nvSpPr>
      <dsp:spPr>
        <a:xfrm>
          <a:off x="856156" y="2625940"/>
          <a:ext cx="6022452" cy="1103942"/>
        </a:xfrm>
        <a:prstGeom prst="leftRightArrow">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DE1C5-ED94-402C-877F-B1FF7C587147}">
      <dsp:nvSpPr>
        <dsp:cNvPr id="0" name=""/>
        <dsp:cNvSpPr/>
      </dsp:nvSpPr>
      <dsp:spPr>
        <a:xfrm>
          <a:off x="292848" y="468240"/>
          <a:ext cx="1304412" cy="13044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31493-B420-4418-8D39-24AC74ACB7CA}">
      <dsp:nvSpPr>
        <dsp:cNvPr id="0" name=""/>
        <dsp:cNvSpPr/>
      </dsp:nvSpPr>
      <dsp:spPr>
        <a:xfrm>
          <a:off x="640471" y="768064"/>
          <a:ext cx="609595" cy="7047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13B60-CC43-4750-85F4-1E9F55E52DA1}">
      <dsp:nvSpPr>
        <dsp:cNvPr id="0" name=""/>
        <dsp:cNvSpPr/>
      </dsp:nvSpPr>
      <dsp:spPr>
        <a:xfrm>
          <a:off x="177138" y="2320795"/>
          <a:ext cx="1521211" cy="22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i="0" kern="1200" cap="none" baseline="0">
              <a:latin typeface="Roboto"/>
              <a:ea typeface="Roboto"/>
              <a:cs typeface="Roboto"/>
            </a:rPr>
            <a:t>The National Action Plan and Self-Assessment Tool 2024 Update are applicable to all healthcare settings.</a:t>
          </a:r>
          <a:endParaRPr lang="en-US" sz="1400" b="0" kern="1200" cap="none" baseline="0">
            <a:latin typeface="Roboto"/>
            <a:ea typeface="Roboto"/>
            <a:cs typeface="Roboto"/>
          </a:endParaRPr>
        </a:p>
      </dsp:txBody>
      <dsp:txXfrm>
        <a:off x="177138" y="2320795"/>
        <a:ext cx="1521211" cy="2225634"/>
      </dsp:txXfrm>
    </dsp:sp>
    <dsp:sp modelId="{6488F02E-D1F4-427B-85D5-14FCE2509E67}">
      <dsp:nvSpPr>
        <dsp:cNvPr id="0" name=""/>
        <dsp:cNvSpPr/>
      </dsp:nvSpPr>
      <dsp:spPr>
        <a:xfrm>
          <a:off x="1913921" y="467912"/>
          <a:ext cx="1304412" cy="13044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16A9E7-C846-4996-AA17-5A825055CE46}">
      <dsp:nvSpPr>
        <dsp:cNvPr id="0" name=""/>
        <dsp:cNvSpPr/>
      </dsp:nvSpPr>
      <dsp:spPr>
        <a:xfrm>
          <a:off x="2290068" y="808160"/>
          <a:ext cx="621432" cy="623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2E53D7-F7E1-4CA3-A761-A7B838EE06EF}">
      <dsp:nvSpPr>
        <dsp:cNvPr id="0" name=""/>
        <dsp:cNvSpPr/>
      </dsp:nvSpPr>
      <dsp:spPr>
        <a:xfrm>
          <a:off x="1822321" y="2323065"/>
          <a:ext cx="1697479" cy="2329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i="0" kern="1200" cap="none" baseline="0">
              <a:latin typeface="Roboto"/>
              <a:ea typeface="Roboto"/>
              <a:cs typeface="Roboto"/>
            </a:rPr>
            <a:t>The Self-Assessment Tool provides a psychologically safe organizational assessment and roadmap for improvement in patient and workforce safety. </a:t>
          </a:r>
          <a:endParaRPr lang="en-US" sz="1400" b="0" kern="1200" cap="none" baseline="0">
            <a:latin typeface="Roboto"/>
            <a:ea typeface="Roboto"/>
            <a:cs typeface="Roboto"/>
          </a:endParaRPr>
        </a:p>
      </dsp:txBody>
      <dsp:txXfrm>
        <a:off x="1822321" y="2323065"/>
        <a:ext cx="1697479" cy="2329909"/>
      </dsp:txXfrm>
    </dsp:sp>
    <dsp:sp modelId="{2C8A482E-42CD-4C44-ADEA-32C2D49089DD}">
      <dsp:nvSpPr>
        <dsp:cNvPr id="0" name=""/>
        <dsp:cNvSpPr/>
      </dsp:nvSpPr>
      <dsp:spPr>
        <a:xfrm>
          <a:off x="3580442" y="486038"/>
          <a:ext cx="1304412" cy="13044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64C8D-71DC-4ED3-9714-B88DCB799A01}">
      <dsp:nvSpPr>
        <dsp:cNvPr id="0" name=""/>
        <dsp:cNvSpPr/>
      </dsp:nvSpPr>
      <dsp:spPr>
        <a:xfrm>
          <a:off x="3900717" y="881716"/>
          <a:ext cx="664956" cy="589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86D576-844B-42BA-B1F3-6282DC732DEA}">
      <dsp:nvSpPr>
        <dsp:cNvPr id="0" name=""/>
        <dsp:cNvSpPr/>
      </dsp:nvSpPr>
      <dsp:spPr>
        <a:xfrm>
          <a:off x="3630536" y="2331042"/>
          <a:ext cx="1323632" cy="111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i="0" kern="1200" cap="none" baseline="0">
              <a:latin typeface="Roboto"/>
              <a:ea typeface="Roboto"/>
              <a:cs typeface="Roboto"/>
            </a:rPr>
            <a:t>Engagement and team-building for your leadership team in patient and workforce safety. </a:t>
          </a:r>
          <a:endParaRPr lang="en-US" sz="1400" b="0" kern="1200" cap="none" baseline="0">
            <a:latin typeface="Roboto"/>
            <a:ea typeface="Roboto"/>
            <a:cs typeface="Roboto"/>
          </a:endParaRPr>
        </a:p>
      </dsp:txBody>
      <dsp:txXfrm>
        <a:off x="3630536" y="2331042"/>
        <a:ext cx="1323632" cy="1119917"/>
      </dsp:txXfrm>
    </dsp:sp>
    <dsp:sp modelId="{F0881AD0-3AEE-4213-8691-6C2662725CAA}">
      <dsp:nvSpPr>
        <dsp:cNvPr id="0" name=""/>
        <dsp:cNvSpPr/>
      </dsp:nvSpPr>
      <dsp:spPr>
        <a:xfrm>
          <a:off x="5274199" y="497536"/>
          <a:ext cx="1304412" cy="13044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AAF795-DC6A-4D45-83E9-482B6F1E3945}">
      <dsp:nvSpPr>
        <dsp:cNvPr id="0" name=""/>
        <dsp:cNvSpPr/>
      </dsp:nvSpPr>
      <dsp:spPr>
        <a:xfrm>
          <a:off x="5568889" y="838254"/>
          <a:ext cx="715027" cy="6259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8AB3C-2D85-4D7E-A801-77803BEB10C5}">
      <dsp:nvSpPr>
        <dsp:cNvPr id="0" name=""/>
        <dsp:cNvSpPr/>
      </dsp:nvSpPr>
      <dsp:spPr>
        <a:xfrm>
          <a:off x="5178418" y="2323068"/>
          <a:ext cx="1323632" cy="111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i="0" kern="1200" cap="none" baseline="0">
              <a:latin typeface="Roboto"/>
              <a:ea typeface="Roboto"/>
              <a:cs typeface="Roboto"/>
            </a:rPr>
            <a:t>The NAP Self-Assessment and User Guide offer definitions, considerations and examples for advancing to the next level.</a:t>
          </a:r>
          <a:endParaRPr lang="en-US" sz="1400" b="0" kern="1200" cap="none" baseline="0">
            <a:latin typeface="Roboto"/>
            <a:ea typeface="Roboto"/>
            <a:cs typeface="Roboto"/>
          </a:endParaRPr>
        </a:p>
      </dsp:txBody>
      <dsp:txXfrm>
        <a:off x="5178418" y="2323068"/>
        <a:ext cx="1323632" cy="1119917"/>
      </dsp:txXfrm>
    </dsp:sp>
    <dsp:sp modelId="{89423F26-63F1-4E96-AD97-7E0F5669E150}">
      <dsp:nvSpPr>
        <dsp:cNvPr id="0" name=""/>
        <dsp:cNvSpPr/>
      </dsp:nvSpPr>
      <dsp:spPr>
        <a:xfrm>
          <a:off x="6813275" y="518238"/>
          <a:ext cx="1304412" cy="13044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BC8CD5-D2E3-4556-9329-EEE8A1694EF3}">
      <dsp:nvSpPr>
        <dsp:cNvPr id="0" name=""/>
        <dsp:cNvSpPr/>
      </dsp:nvSpPr>
      <dsp:spPr>
        <a:xfrm>
          <a:off x="7138809" y="884563"/>
          <a:ext cx="706044" cy="5796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8C8EB-4F42-4D88-A91D-E8112904265E}">
      <dsp:nvSpPr>
        <dsp:cNvPr id="0" name=""/>
        <dsp:cNvSpPr/>
      </dsp:nvSpPr>
      <dsp:spPr>
        <a:xfrm>
          <a:off x="6793820" y="2323068"/>
          <a:ext cx="1323632" cy="111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i="0" kern="1200" cap="none" baseline="0">
              <a:latin typeface="Roboto"/>
              <a:ea typeface="Roboto"/>
              <a:cs typeface="Roboto"/>
            </a:rPr>
            <a:t>One attestation element of the PSSM addresses completion of a system-wide assessment on safety by the end of 2025. </a:t>
          </a:r>
          <a:endParaRPr lang="en-US" sz="1400" b="0" kern="1200" cap="none" baseline="0">
            <a:latin typeface="Roboto"/>
            <a:ea typeface="Roboto"/>
            <a:cs typeface="Roboto"/>
          </a:endParaRPr>
        </a:p>
      </dsp:txBody>
      <dsp:txXfrm>
        <a:off x="6793820" y="2323068"/>
        <a:ext cx="1323632" cy="11199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736DE-377E-48BC-9364-9847B9A515AA}">
      <dsp:nvSpPr>
        <dsp:cNvPr id="0" name=""/>
        <dsp:cNvSpPr/>
      </dsp:nvSpPr>
      <dsp:spPr>
        <a:xfrm>
          <a:off x="0" y="591"/>
          <a:ext cx="5309872" cy="1383069"/>
        </a:xfrm>
        <a:prstGeom prst="roundRect">
          <a:avLst>
            <a:gd name="adj" fmla="val 10000"/>
          </a:avLst>
        </a:prstGeom>
        <a:solidFill>
          <a:schemeClr val="bg1"/>
        </a:solidFill>
        <a:ln>
          <a:solidFill>
            <a:schemeClr val="tx2"/>
          </a:solidFill>
        </a:ln>
        <a:effectLst/>
      </dsp:spPr>
      <dsp:style>
        <a:lnRef idx="0">
          <a:scrgbClr r="0" g="0" b="0"/>
        </a:lnRef>
        <a:fillRef idx="1">
          <a:scrgbClr r="0" g="0" b="0"/>
        </a:fillRef>
        <a:effectRef idx="0">
          <a:scrgbClr r="0" g="0" b="0"/>
        </a:effectRef>
        <a:fontRef idx="minor"/>
      </dsp:style>
    </dsp:sp>
    <dsp:sp modelId="{FD60B87B-A490-4B0D-A3E0-B2D29975D947}">
      <dsp:nvSpPr>
        <dsp:cNvPr id="0" name=""/>
        <dsp:cNvSpPr/>
      </dsp:nvSpPr>
      <dsp:spPr>
        <a:xfrm>
          <a:off x="418378" y="311781"/>
          <a:ext cx="760688" cy="760688"/>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838438-A86E-4C0E-A3A4-A5FCF05E9601}">
      <dsp:nvSpPr>
        <dsp:cNvPr id="0" name=""/>
        <dsp:cNvSpPr/>
      </dsp:nvSpPr>
      <dsp:spPr>
        <a:xfrm>
          <a:off x="1597444" y="591"/>
          <a:ext cx="3712427" cy="1383069"/>
        </a:xfrm>
        <a:prstGeom prst="rect">
          <a:avLst/>
        </a:prstGeom>
        <a:noFill/>
        <a:ln>
          <a:solidFill>
            <a:schemeClr val="tx2"/>
          </a:solidFill>
        </a:ln>
        <a:effectLst/>
      </dsp:spPr>
      <dsp:style>
        <a:lnRef idx="0">
          <a:scrgbClr r="0" g="0" b="0"/>
        </a:lnRef>
        <a:fillRef idx="0">
          <a:scrgbClr r="0" g="0" b="0"/>
        </a:fillRef>
        <a:effectRef idx="0">
          <a:scrgbClr r="0" g="0" b="0"/>
        </a:effectRef>
        <a:fontRef idx="minor"/>
      </dsp:style>
      <dsp:txBody>
        <a:bodyPr spcFirstLastPara="0" vert="horz" wrap="square" lIns="146375" tIns="146375" rIns="146375" bIns="146375"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Familiarize yourself and your leaders with the National Action Plan &amp; the PSSM</a:t>
          </a:r>
        </a:p>
      </dsp:txBody>
      <dsp:txXfrm>
        <a:off x="1597444" y="591"/>
        <a:ext cx="3712427" cy="1383069"/>
      </dsp:txXfrm>
    </dsp:sp>
    <dsp:sp modelId="{14156200-A1B1-4AC8-93B1-92C178AC0972}">
      <dsp:nvSpPr>
        <dsp:cNvPr id="0" name=""/>
        <dsp:cNvSpPr/>
      </dsp:nvSpPr>
      <dsp:spPr>
        <a:xfrm>
          <a:off x="0" y="1729427"/>
          <a:ext cx="5309872" cy="1383069"/>
        </a:xfrm>
        <a:prstGeom prst="roundRect">
          <a:avLst>
            <a:gd name="adj" fmla="val 10000"/>
          </a:avLst>
        </a:prstGeom>
        <a:solidFill>
          <a:schemeClr val="bg1"/>
        </a:solidFill>
        <a:ln>
          <a:solidFill>
            <a:schemeClr val="tx2"/>
          </a:solidFill>
        </a:ln>
        <a:effectLst/>
      </dsp:spPr>
      <dsp:style>
        <a:lnRef idx="0">
          <a:scrgbClr r="0" g="0" b="0"/>
        </a:lnRef>
        <a:fillRef idx="1">
          <a:scrgbClr r="0" g="0" b="0"/>
        </a:fillRef>
        <a:effectRef idx="0">
          <a:scrgbClr r="0" g="0" b="0"/>
        </a:effectRef>
        <a:fontRef idx="minor"/>
      </dsp:style>
    </dsp:sp>
    <dsp:sp modelId="{B5163227-54E8-4C7C-A0BB-77A801CBAB9A}">
      <dsp:nvSpPr>
        <dsp:cNvPr id="0" name=""/>
        <dsp:cNvSpPr/>
      </dsp:nvSpPr>
      <dsp:spPr>
        <a:xfrm>
          <a:off x="418378" y="2040617"/>
          <a:ext cx="760688" cy="760688"/>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E4DE20-123B-4AC0-A8D3-722F9F18F6F3}">
      <dsp:nvSpPr>
        <dsp:cNvPr id="0" name=""/>
        <dsp:cNvSpPr/>
      </dsp:nvSpPr>
      <dsp:spPr>
        <a:xfrm>
          <a:off x="1597444" y="1729427"/>
          <a:ext cx="3712427" cy="1383069"/>
        </a:xfrm>
        <a:prstGeom prst="rect">
          <a:avLst/>
        </a:prstGeom>
        <a:noFill/>
        <a:ln>
          <a:solidFill>
            <a:schemeClr val="tx2"/>
          </a:solidFill>
        </a:ln>
        <a:effectLst/>
      </dsp:spPr>
      <dsp:style>
        <a:lnRef idx="0">
          <a:scrgbClr r="0" g="0" b="0"/>
        </a:lnRef>
        <a:fillRef idx="0">
          <a:scrgbClr r="0" g="0" b="0"/>
        </a:fillRef>
        <a:effectRef idx="0">
          <a:scrgbClr r="0" g="0" b="0"/>
        </a:effectRef>
        <a:fontRef idx="minor"/>
      </dsp:style>
      <dsp:txBody>
        <a:bodyPr spcFirstLastPara="0" vert="horz" wrap="square" lIns="146375" tIns="146375" rIns="146375" bIns="146375"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Conduct an organizational assessment to identify current state &amp; opportunities</a:t>
          </a:r>
        </a:p>
      </dsp:txBody>
      <dsp:txXfrm>
        <a:off x="1597444" y="1729427"/>
        <a:ext cx="3712427" cy="1383069"/>
      </dsp:txXfrm>
    </dsp:sp>
    <dsp:sp modelId="{AC83B7F5-007C-4C92-A7D8-F44F4338FA48}">
      <dsp:nvSpPr>
        <dsp:cNvPr id="0" name=""/>
        <dsp:cNvSpPr/>
      </dsp:nvSpPr>
      <dsp:spPr>
        <a:xfrm>
          <a:off x="0" y="3458263"/>
          <a:ext cx="5309872" cy="1383069"/>
        </a:xfrm>
        <a:prstGeom prst="roundRect">
          <a:avLst>
            <a:gd name="adj" fmla="val 10000"/>
          </a:avLst>
        </a:prstGeom>
        <a:solidFill>
          <a:schemeClr val="bg1"/>
        </a:solidFill>
        <a:ln>
          <a:solidFill>
            <a:schemeClr val="tx2"/>
          </a:solidFill>
        </a:ln>
        <a:effectLst/>
      </dsp:spPr>
      <dsp:style>
        <a:lnRef idx="0">
          <a:scrgbClr r="0" g="0" b="0"/>
        </a:lnRef>
        <a:fillRef idx="1">
          <a:scrgbClr r="0" g="0" b="0"/>
        </a:fillRef>
        <a:effectRef idx="0">
          <a:scrgbClr r="0" g="0" b="0"/>
        </a:effectRef>
        <a:fontRef idx="minor"/>
      </dsp:style>
    </dsp:sp>
    <dsp:sp modelId="{2489ACC0-13BF-4A72-B406-25A7852665E0}">
      <dsp:nvSpPr>
        <dsp:cNvPr id="0" name=""/>
        <dsp:cNvSpPr/>
      </dsp:nvSpPr>
      <dsp:spPr>
        <a:xfrm>
          <a:off x="418378" y="3769454"/>
          <a:ext cx="760688" cy="76068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E9D578-780D-4AC8-9081-49C743C1AAA8}">
      <dsp:nvSpPr>
        <dsp:cNvPr id="0" name=""/>
        <dsp:cNvSpPr/>
      </dsp:nvSpPr>
      <dsp:spPr>
        <a:xfrm>
          <a:off x="1597444" y="3458263"/>
          <a:ext cx="3712427" cy="1383069"/>
        </a:xfrm>
        <a:prstGeom prst="rect">
          <a:avLst/>
        </a:prstGeom>
        <a:noFill/>
        <a:ln>
          <a:solidFill>
            <a:schemeClr val="tx2"/>
          </a:solidFill>
        </a:ln>
        <a:effectLst/>
      </dsp:spPr>
      <dsp:style>
        <a:lnRef idx="0">
          <a:scrgbClr r="0" g="0" b="0"/>
        </a:lnRef>
        <a:fillRef idx="0">
          <a:scrgbClr r="0" g="0" b="0"/>
        </a:fillRef>
        <a:effectRef idx="0">
          <a:scrgbClr r="0" g="0" b="0"/>
        </a:effectRef>
        <a:fontRef idx="minor"/>
      </dsp:style>
      <dsp:txBody>
        <a:bodyPr spcFirstLastPara="0" vert="horz" wrap="square" lIns="146375" tIns="146375" rIns="146375" bIns="146375"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Join future Learning Series sessions to advance learning and community building</a:t>
          </a:r>
        </a:p>
      </dsp:txBody>
      <dsp:txXfrm>
        <a:off x="1597444" y="3458263"/>
        <a:ext cx="3712427" cy="138306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37EF62-89C6-4509-B114-4392D07753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611470FE-BDE1-4C99-8386-990333A6C7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6CAEEFFE-FD58-42D3-81F4-56DCB7B03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E4CFF8-1179-42F2-9E6A-169D5482FB85}" type="slidenum">
              <a:rPr lang="en-US" smtClean="0">
                <a:latin typeface="Arial" panose="020B0604020202020204" pitchFamily="34" charset="0"/>
              </a:rPr>
              <a:t>‹#›</a:t>
            </a:fld>
            <a:endParaRPr lang="en-US">
              <a:latin typeface="Arial" panose="020B0604020202020204" pitchFamily="34" charset="0"/>
            </a:endParaRPr>
          </a:p>
        </p:txBody>
      </p:sp>
      <p:sp>
        <p:nvSpPr>
          <p:cNvPr id="6" name="Date Placeholder 5">
            <a:extLst>
              <a:ext uri="{FF2B5EF4-FFF2-40B4-BE49-F238E27FC236}">
                <a16:creationId xmlns:a16="http://schemas.microsoft.com/office/drawing/2014/main" id="{73DC8664-EDCE-476F-AFA3-C32E12D098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B9AE39-405B-4049-97BA-982FBED1A57E}" type="datetimeFigureOut">
              <a:rPr lang="en-US" smtClean="0">
                <a:latin typeface="Arial" panose="020B0604020202020204" pitchFamily="34" charset="0"/>
              </a:rPr>
              <a:t>5/1/2025</a:t>
            </a:fld>
            <a:endParaRPr lang="en-US">
              <a:latin typeface="Arial" panose="020B0604020202020204" pitchFamily="34" charset="0"/>
            </a:endParaRPr>
          </a:p>
        </p:txBody>
      </p:sp>
    </p:spTree>
    <p:extLst>
      <p:ext uri="{BB962C8B-B14F-4D97-AF65-F5344CB8AC3E}">
        <p14:creationId xmlns:p14="http://schemas.microsoft.com/office/powerpoint/2010/main" val="818871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B1BEB17-77F2-4F77-B7F7-B9E0F41F89A6}" type="datetimeFigureOut">
              <a:rPr lang="en-US" smtClean="0"/>
              <a:pPr/>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2BC1E428-FE77-4243-B695-1184FEC0E014}" type="slidenum">
              <a:rPr lang="en-US" smtClean="0"/>
              <a:pPr/>
              <a:t>‹#›</a:t>
            </a:fld>
            <a:endParaRPr lang="en-US"/>
          </a:p>
        </p:txBody>
      </p:sp>
    </p:spTree>
    <p:extLst>
      <p:ext uri="{BB962C8B-B14F-4D97-AF65-F5344CB8AC3E}">
        <p14:creationId xmlns:p14="http://schemas.microsoft.com/office/powerpoint/2010/main" val="135843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C1E428-FE77-4243-B695-1184FEC0E014}" type="slidenum">
              <a:rPr lang="en-US" smtClean="0"/>
              <a:t>2</a:t>
            </a:fld>
            <a:endParaRPr lang="en-US"/>
          </a:p>
        </p:txBody>
      </p:sp>
    </p:spTree>
    <p:extLst>
      <p:ext uri="{BB962C8B-B14F-4D97-AF65-F5344CB8AC3E}">
        <p14:creationId xmlns:p14="http://schemas.microsoft.com/office/powerpoint/2010/main" val="291664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238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14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74177-987F-F7A6-2E31-E8A5F2F69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4F2D7-5679-6F91-1753-B717978B47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558B4-E47C-ED60-4FF7-0B6A9D120068}"/>
              </a:ext>
            </a:extLst>
          </p:cNvPr>
          <p:cNvSpPr>
            <a:spLocks noGrp="1"/>
          </p:cNvSpPr>
          <p:nvPr>
            <p:ph type="body" idx="1"/>
          </p:nvPr>
        </p:nvSpPr>
        <p:spPr/>
        <p:txBody>
          <a:bodyPr/>
          <a:lstStyle/>
          <a:p>
            <a:r>
              <a:rPr lang="en-US"/>
              <a:t>Helen</a:t>
            </a:r>
          </a:p>
        </p:txBody>
      </p:sp>
      <p:sp>
        <p:nvSpPr>
          <p:cNvPr id="4" name="Slide Number Placeholder 3">
            <a:extLst>
              <a:ext uri="{FF2B5EF4-FFF2-40B4-BE49-F238E27FC236}">
                <a16:creationId xmlns:a16="http://schemas.microsoft.com/office/drawing/2014/main" id="{846C143C-C7AB-833F-6527-24A242699E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794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Safer Together NAP includes three components, and the guidance we’ve provided for the NAP and in the declaration are for healthcare leaders to do three things associated with the components. First, to review the recommendations and tactics of the plan, second to identify a senior sponsor and core team charged with deploying the organizational self-assessment too to determine current state and third, to set goals for improvement and enact strategies, tactics, and measurement and improvement plans by leveraging the implementation resource guide. These are all freely available on the IHI website. Next slide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D1ED-7966-401C-A69E-6018AFA028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623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895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2A46E-6ECE-FEE6-9032-9355E7758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48CC9-EB22-C0DC-7BBB-DE1A49A14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1ADBA-32B1-40E8-065C-586F9AFEF0D2}"/>
              </a:ext>
            </a:extLst>
          </p:cNvPr>
          <p:cNvSpPr>
            <a:spLocks noGrp="1"/>
          </p:cNvSpPr>
          <p:nvPr>
            <p:ph type="body" idx="1"/>
          </p:nvPr>
        </p:nvSpPr>
        <p:spPr/>
        <p:txBody>
          <a:bodyPr/>
          <a:lstStyle/>
          <a:p>
            <a:r>
              <a:rPr lang="en-US"/>
              <a:t>Helen</a:t>
            </a:r>
          </a:p>
        </p:txBody>
      </p:sp>
      <p:sp>
        <p:nvSpPr>
          <p:cNvPr id="4" name="Slide Number Placeholder 3">
            <a:extLst>
              <a:ext uri="{FF2B5EF4-FFF2-40B4-BE49-F238E27FC236}">
                <a16:creationId xmlns:a16="http://schemas.microsoft.com/office/drawing/2014/main" id="{3F271A06-C522-5108-06A3-213290D6AE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390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996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C1E428-FE77-4243-B695-1184FEC0E014}" type="slidenum">
              <a:rPr lang="en-US" smtClean="0"/>
              <a:pPr/>
              <a:t>27</a:t>
            </a:fld>
            <a:endParaRPr lang="en-US"/>
          </a:p>
        </p:txBody>
      </p:sp>
    </p:spTree>
    <p:extLst>
      <p:ext uri="{BB962C8B-B14F-4D97-AF65-F5344CB8AC3E}">
        <p14:creationId xmlns:p14="http://schemas.microsoft.com/office/powerpoint/2010/main" val="367465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a:solidFill>
                  <a:schemeClr val="tx1"/>
                </a:solidFill>
                <a:effectLst/>
                <a:latin typeface="Roboto" panose="02000000000000000000" pitchFamily="2" charset="0"/>
                <a:ea typeface="Roboto" panose="02000000000000000000" pitchFamily="2" charset="0"/>
              </a:rPr>
              <a:t>[10-min] Using 1-2 predetermined prompts, open discussion ; between guest presenters, facilitator, and invite chat questions, comments</a:t>
            </a:r>
          </a:p>
          <a:p>
            <a:endParaRPr lang="en-US"/>
          </a:p>
        </p:txBody>
      </p:sp>
      <p:sp>
        <p:nvSpPr>
          <p:cNvPr id="4" name="Slide Number Placeholder 3"/>
          <p:cNvSpPr>
            <a:spLocks noGrp="1"/>
          </p:cNvSpPr>
          <p:nvPr>
            <p:ph type="sldNum" sz="quarter" idx="5"/>
          </p:nvPr>
        </p:nvSpPr>
        <p:spPr/>
        <p:txBody>
          <a:bodyPr/>
          <a:lstStyle/>
          <a:p>
            <a:fld id="{2BC1E428-FE77-4243-B695-1184FEC0E014}" type="slidenum">
              <a:rPr lang="en-US" smtClean="0"/>
              <a:t>28</a:t>
            </a:fld>
            <a:endParaRPr lang="en-US"/>
          </a:p>
        </p:txBody>
      </p:sp>
    </p:spTree>
    <p:extLst>
      <p:ext uri="{BB962C8B-B14F-4D97-AF65-F5344CB8AC3E}">
        <p14:creationId xmlns:p14="http://schemas.microsoft.com/office/powerpoint/2010/main" val="2268895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2F2D1-6477-D8FC-D3BD-655EA9A9C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2F78B-0CD6-657B-B3C4-0E66001EF2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2371C-828A-6380-C1C3-0D1F27F850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22222"/>
                </a:solidFill>
                <a:effectLst/>
                <a:highlight>
                  <a:srgbClr val="FFFFFF"/>
                </a:highlight>
                <a:latin typeface="Arial" panose="020B0604020202020204" pitchFamily="34" charset="0"/>
              </a:rPr>
              <a:t>3) (7 min) What's Worked Well - keys to success in PI (pick up on their project themes), BOLD goals, understanding data over time (not blocks, SPC prn), patient-focused/stories, intentionality / "relentless" passion for patient safety</a:t>
            </a:r>
          </a:p>
          <a:p>
            <a:endParaRPr lang="en-US"/>
          </a:p>
        </p:txBody>
      </p:sp>
      <p:sp>
        <p:nvSpPr>
          <p:cNvPr id="4" name="Slide Number Placeholder 3">
            <a:extLst>
              <a:ext uri="{FF2B5EF4-FFF2-40B4-BE49-F238E27FC236}">
                <a16:creationId xmlns:a16="http://schemas.microsoft.com/office/drawing/2014/main" id="{2B71DD57-31E4-911F-06F1-5A6CCA159C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82A8B-DF31-8940-B225-63B75E165B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68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a:solidFill>
                  <a:schemeClr val="tx1"/>
                </a:solidFill>
                <a:effectLst/>
                <a:latin typeface="Roboto" panose="02000000000000000000" pitchFamily="2" charset="0"/>
                <a:ea typeface="Roboto" panose="02000000000000000000" pitchFamily="2" charset="0"/>
              </a:rPr>
              <a:t>[5 min] Aim, agenda, (1) virtual discussion prompt based on aim for the session call</a:t>
            </a:r>
          </a:p>
          <a:p>
            <a:endParaRPr lang="en-US"/>
          </a:p>
        </p:txBody>
      </p:sp>
      <p:sp>
        <p:nvSpPr>
          <p:cNvPr id="4" name="Slide Number Placeholder 3"/>
          <p:cNvSpPr>
            <a:spLocks noGrp="1"/>
          </p:cNvSpPr>
          <p:nvPr>
            <p:ph type="sldNum" sz="quarter" idx="5"/>
          </p:nvPr>
        </p:nvSpPr>
        <p:spPr/>
        <p:txBody>
          <a:bodyPr/>
          <a:lstStyle/>
          <a:p>
            <a:fld id="{2BC1E428-FE77-4243-B695-1184FEC0E014}" type="slidenum">
              <a:rPr lang="en-US" smtClean="0"/>
              <a:pPr/>
              <a:t>5</a:t>
            </a:fld>
            <a:endParaRPr lang="en-US"/>
          </a:p>
        </p:txBody>
      </p:sp>
    </p:spTree>
    <p:extLst>
      <p:ext uri="{BB962C8B-B14F-4D97-AF65-F5344CB8AC3E}">
        <p14:creationId xmlns:p14="http://schemas.microsoft.com/office/powerpoint/2010/main" val="597567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155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993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C1E428-FE77-4243-B695-1184FEC0E014}" type="slidenum">
              <a:rPr lang="en-US" smtClean="0"/>
              <a:pPr/>
              <a:t>34</a:t>
            </a:fld>
            <a:endParaRPr lang="en-US"/>
          </a:p>
        </p:txBody>
      </p:sp>
    </p:spTree>
    <p:extLst>
      <p:ext uri="{BB962C8B-B14F-4D97-AF65-F5344CB8AC3E}">
        <p14:creationId xmlns:p14="http://schemas.microsoft.com/office/powerpoint/2010/main" val="3879637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197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3CF0-6BA2-6A62-9E62-37D58157C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6F53A-C803-C055-8302-B6990C0E5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11493-A86D-6393-AB67-46B110E17C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a:solidFill>
                  <a:schemeClr val="tx1"/>
                </a:solidFill>
                <a:effectLst/>
                <a:latin typeface="Roboto" panose="02000000000000000000" pitchFamily="2" charset="0"/>
                <a:ea typeface="Roboto" panose="02000000000000000000" pitchFamily="2" charset="0"/>
              </a:rPr>
              <a:t>[5 min] Aim, agenda, (1) virtual discussion prompt based on aim for the session call</a:t>
            </a:r>
          </a:p>
          <a:p>
            <a:endParaRPr lang="en-US"/>
          </a:p>
        </p:txBody>
      </p:sp>
      <p:sp>
        <p:nvSpPr>
          <p:cNvPr id="4" name="Slide Number Placeholder 3">
            <a:extLst>
              <a:ext uri="{FF2B5EF4-FFF2-40B4-BE49-F238E27FC236}">
                <a16:creationId xmlns:a16="http://schemas.microsoft.com/office/drawing/2014/main" id="{39762059-9C77-875B-C99F-B7255016ED62}"/>
              </a:ext>
            </a:extLst>
          </p:cNvPr>
          <p:cNvSpPr>
            <a:spLocks noGrp="1"/>
          </p:cNvSpPr>
          <p:nvPr>
            <p:ph type="sldNum" sz="quarter" idx="5"/>
          </p:nvPr>
        </p:nvSpPr>
        <p:spPr/>
        <p:txBody>
          <a:bodyPr/>
          <a:lstStyle/>
          <a:p>
            <a:fld id="{2BC1E428-FE77-4243-B695-1184FEC0E014}" type="slidenum">
              <a:rPr lang="en-US" smtClean="0"/>
              <a:pPr/>
              <a:t>10</a:t>
            </a:fld>
            <a:endParaRPr lang="en-US"/>
          </a:p>
        </p:txBody>
      </p:sp>
    </p:spTree>
    <p:extLst>
      <p:ext uri="{BB962C8B-B14F-4D97-AF65-F5344CB8AC3E}">
        <p14:creationId xmlns:p14="http://schemas.microsoft.com/office/powerpoint/2010/main" val="176146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00">
                <a:solidFill>
                  <a:schemeClr val="tx1"/>
                </a:solidFill>
                <a:effectLst/>
                <a:latin typeface="Roboto" panose="02000000000000000000" pitchFamily="2" charset="0"/>
                <a:ea typeface="Roboto" panose="02000000000000000000" pitchFamily="2" charset="0"/>
              </a:rPr>
              <a:t>[10 min] Session core content overview </a:t>
            </a:r>
          </a:p>
          <a:p>
            <a:r>
              <a:rPr lang="en-US" sz="1200" b="0" kern="100">
                <a:solidFill>
                  <a:schemeClr val="tx1"/>
                </a:solidFill>
                <a:effectLst/>
                <a:latin typeface="Roboto" panose="02000000000000000000" pitchFamily="2" charset="0"/>
                <a:ea typeface="Roboto" panose="02000000000000000000" pitchFamily="2" charset="0"/>
              </a:rPr>
              <a:t>*Brief didactic </a:t>
            </a:r>
          </a:p>
          <a:p>
            <a:endParaRPr lang="en-US" sz="1200" b="0" kern="100">
              <a:solidFill>
                <a:schemeClr val="tx1"/>
              </a:solidFill>
              <a:effectLst/>
              <a:latin typeface="Roboto" panose="02000000000000000000" pitchFamily="2" charset="0"/>
              <a:ea typeface="Roboto" panose="02000000000000000000" pitchFamily="2" charset="0"/>
            </a:endParaRPr>
          </a:p>
          <a:p>
            <a:r>
              <a:rPr lang="en-US" sz="1200" b="0" kern="100">
                <a:solidFill>
                  <a:schemeClr val="tx1"/>
                </a:solidFill>
                <a:effectLst/>
                <a:latin typeface="Roboto" panose="02000000000000000000" pitchFamily="2" charset="0"/>
                <a:ea typeface="Roboto" panose="02000000000000000000" pitchFamily="2" charset="0"/>
              </a:rPr>
              <a:t>Patricia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86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00">
                <a:solidFill>
                  <a:schemeClr val="tx1"/>
                </a:solidFill>
                <a:effectLst/>
                <a:latin typeface="Roboto" panose="02000000000000000000" pitchFamily="2" charset="0"/>
                <a:ea typeface="Roboto" panose="02000000000000000000" pitchFamily="2" charset="0"/>
              </a:rPr>
              <a:t>Patricia</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11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00">
                <a:solidFill>
                  <a:schemeClr val="tx1"/>
                </a:solidFill>
                <a:effectLst/>
                <a:latin typeface="Roboto" panose="02000000000000000000" pitchFamily="2" charset="0"/>
                <a:ea typeface="Roboto" panose="02000000000000000000" pitchFamily="2" charset="0"/>
              </a:rPr>
              <a:t>Patricia</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80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00">
                <a:solidFill>
                  <a:schemeClr val="tx1"/>
                </a:solidFill>
                <a:effectLst/>
                <a:latin typeface="Roboto" panose="02000000000000000000" pitchFamily="2" charset="0"/>
                <a:ea typeface="Roboto" panose="02000000000000000000" pitchFamily="2" charset="0"/>
              </a:rPr>
              <a:t>Patricia</a:t>
            </a:r>
            <a:endParaRPr lang="en-US"/>
          </a:p>
        </p:txBody>
      </p:sp>
      <p:sp>
        <p:nvSpPr>
          <p:cNvPr id="4" name="Slide Number Placeholder 3"/>
          <p:cNvSpPr>
            <a:spLocks noGrp="1"/>
          </p:cNvSpPr>
          <p:nvPr>
            <p:ph type="sldNum" sz="quarter" idx="5"/>
          </p:nvPr>
        </p:nvSpPr>
        <p:spPr/>
        <p:txBody>
          <a:bodyPr/>
          <a:lstStyle/>
          <a:p>
            <a:fld id="{2BC1E428-FE77-4243-B695-1184FEC0E014}" type="slidenum">
              <a:rPr lang="en-US" smtClean="0"/>
              <a:pPr/>
              <a:t>14</a:t>
            </a:fld>
            <a:endParaRPr lang="en-US"/>
          </a:p>
        </p:txBody>
      </p:sp>
    </p:spTree>
    <p:extLst>
      <p:ext uri="{BB962C8B-B14F-4D97-AF65-F5344CB8AC3E}">
        <p14:creationId xmlns:p14="http://schemas.microsoft.com/office/powerpoint/2010/main" val="369342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00">
                <a:solidFill>
                  <a:schemeClr val="tx1"/>
                </a:solidFill>
                <a:effectLst/>
                <a:latin typeface="Roboto" panose="02000000000000000000" pitchFamily="2" charset="0"/>
                <a:ea typeface="Roboto" panose="02000000000000000000" pitchFamily="2" charset="0"/>
              </a:rPr>
              <a:t>Patricia</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5BB2E-0667-4257-A5EF-4C275DD21E3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230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7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17.jpe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7.jpe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560013" y="-168255"/>
            <a:ext cx="7910396"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latin typeface="Arial" panose="020B0604020202020204" pitchFamily="34" charset="0"/>
              </a:endParaRPr>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latin typeface="Arial" panose="020B0604020202020204" pitchFamily="34" charset="0"/>
              </a:endParaRPr>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b="1">
                <a:latin typeface="Arial" panose="020B0604020202020204" pitchFamily="34"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200" b="1">
                <a:latin typeface="Arial" panose="020B0604020202020204" pitchFamily="34" charset="0"/>
              </a:defRPr>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667480" y="6183984"/>
            <a:ext cx="216817"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5898036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1799" y="566530"/>
            <a:ext cx="11045421" cy="1034707"/>
          </a:xfrm>
          <a:prstGeom prst="rect">
            <a:avLst/>
          </a:prstGeom>
        </p:spPr>
        <p:txBody>
          <a:bodyPr anchor="t">
            <a:normAutofit/>
          </a:bodyPr>
          <a:lstStyle>
            <a:lvl1pPr>
              <a:defRPr sz="3600" b="1">
                <a:latin typeface="Arial" panose="020B0604020202020204" pitchFamily="34"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21738" y="1611590"/>
            <a:ext cx="5394960" cy="823912"/>
          </a:xfrm>
          <a:prstGeom prst="rect">
            <a:avLst/>
          </a:prstGeom>
        </p:spPr>
        <p:txBody>
          <a:bodyPr anchor="t">
            <a:normAutofit/>
          </a:bodyPr>
          <a:lstStyle>
            <a:lvl1pPr marL="0" indent="0">
              <a:spcBef>
                <a:spcPts val="0"/>
              </a:spcBef>
              <a:buNone/>
              <a:defRPr sz="2200" b="1">
                <a:solidFill>
                  <a:schemeClr val="tx2"/>
                </a:solidFill>
                <a:latin typeface="Arial" panose="020B0604020202020204" pitchFamily="34"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21738" y="2465319"/>
            <a:ext cx="5394960" cy="3704466"/>
          </a:xfrm>
          <a:prstGeom prst="rect">
            <a:avLst/>
          </a:prstGeom>
        </p:spPr>
        <p:txBody>
          <a:bodyPr/>
          <a:lstStyle>
            <a:lvl1pPr marL="0" indent="0">
              <a:lnSpc>
                <a:spcPct val="100000"/>
              </a:lnSpc>
              <a:buNone/>
              <a:defRPr sz="2000">
                <a:latin typeface="Arial" panose="020B0604020202020204" pitchFamily="34" charset="0"/>
              </a:defRPr>
            </a:lvl1pPr>
            <a:lvl2pPr>
              <a:lnSpc>
                <a:spcPct val="100000"/>
              </a:lnSpc>
              <a:defRPr sz="1800">
                <a:latin typeface="Arial" panose="020B0604020202020204" pitchFamily="34" charset="0"/>
              </a:defRPr>
            </a:lvl2pPr>
            <a:lvl3pPr>
              <a:lnSpc>
                <a:spcPct val="100000"/>
              </a:lnSpc>
              <a:defRPr sz="1800">
                <a:latin typeface="Arial" panose="020B0604020202020204" pitchFamily="34" charset="0"/>
              </a:defRPr>
            </a:lvl3pPr>
          </a:lstStyle>
          <a:p>
            <a:pPr lvl="0"/>
            <a:r>
              <a:rPr lang="en-US"/>
              <a:t>Click to add body text</a:t>
            </a:r>
          </a:p>
          <a:p>
            <a:pPr lvl="1"/>
            <a:r>
              <a:rPr lang="en-US"/>
              <a:t>Bullet one</a:t>
            </a:r>
          </a:p>
          <a:p>
            <a:pPr lvl="2"/>
            <a:r>
              <a:rPr lang="en-US"/>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6172200" y="1611590"/>
            <a:ext cx="5394960" cy="823912"/>
          </a:xfrm>
          <a:prstGeom prst="rect">
            <a:avLst/>
          </a:prstGeom>
        </p:spPr>
        <p:txBody>
          <a:bodyPr anchor="t">
            <a:normAutofit/>
          </a:bodyPr>
          <a:lstStyle>
            <a:lvl1pPr marL="0" indent="0">
              <a:spcBef>
                <a:spcPts val="0"/>
              </a:spcBef>
              <a:buNone/>
              <a:defRPr sz="2200" b="1">
                <a:solidFill>
                  <a:schemeClr val="tx2"/>
                </a:solidFill>
                <a:latin typeface="Arial" panose="020B0604020202020204" pitchFamily="34"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6172200" y="2485197"/>
            <a:ext cx="5394960" cy="3684588"/>
          </a:xfrm>
          <a:prstGeom prst="rect">
            <a:avLst/>
          </a:prstGeom>
        </p:spPr>
        <p:txBody>
          <a:bodyPr/>
          <a:lstStyle>
            <a:lvl1pPr marL="0" indent="0">
              <a:lnSpc>
                <a:spcPct val="100000"/>
              </a:lnSpc>
              <a:buNone/>
              <a:defRPr sz="2000">
                <a:latin typeface="Arial" panose="020B0604020202020204" pitchFamily="34" charset="0"/>
              </a:defRPr>
            </a:lvl1pPr>
            <a:lvl2pPr>
              <a:lnSpc>
                <a:spcPct val="100000"/>
              </a:lnSpc>
              <a:defRPr sz="1800">
                <a:latin typeface="Arial" panose="020B0604020202020204" pitchFamily="34" charset="0"/>
              </a:defRPr>
            </a:lvl2pPr>
            <a:lvl3pPr>
              <a:lnSpc>
                <a:spcPct val="100000"/>
              </a:lnSpc>
              <a:defRPr sz="1800">
                <a:latin typeface="Arial" panose="020B0604020202020204" pitchFamily="34" charset="0"/>
              </a:defRPr>
            </a:lvl3pPr>
          </a:lstStyle>
          <a:p>
            <a:pPr lvl="0"/>
            <a:r>
              <a:rPr lang="en-US"/>
              <a:t>Click to add body text</a:t>
            </a:r>
          </a:p>
          <a:p>
            <a:pPr lvl="1"/>
            <a:r>
              <a:rPr lang="en-US"/>
              <a:t>Bullet one</a:t>
            </a:r>
          </a:p>
          <a:p>
            <a:pPr lvl="2"/>
            <a:r>
              <a:rPr lang="en-US"/>
              <a:t>Bullet two</a:t>
            </a:r>
          </a:p>
          <a:p>
            <a:pPr lvl="0"/>
            <a:endParaRPr lang="en-US"/>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11564632" y="6253880"/>
            <a:ext cx="387846"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9655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vl1pPr>
            <a:lvl2pPr marL="742950" indent="-285750">
              <a:buFont typeface="Arial" panose="020B0604020202020204" pitchFamily="34" charset="0"/>
              <a:buChar cha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2528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1799" y="566530"/>
            <a:ext cx="11045421" cy="1034707"/>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21738"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21738" y="2465319"/>
            <a:ext cx="5394960" cy="3704466"/>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6172200"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6172200" y="2485197"/>
            <a:ext cx="5394960" cy="3684588"/>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a:p>
            <a:pPr lvl="0"/>
            <a:endParaRPr lang="en-US"/>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1860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496957" y="596348"/>
            <a:ext cx="11086006" cy="1007448"/>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492669" y="1621529"/>
            <a:ext cx="5394960" cy="732094"/>
          </a:xfrm>
          <a:prstGeom prst="rect">
            <a:avLst/>
          </a:prstGeom>
        </p:spPr>
        <p:txBody>
          <a:bodyPr anchor="t">
            <a:normAutofit/>
          </a:bodyPr>
          <a:lstStyle>
            <a:lvl1pPr marL="0" indent="0">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482730"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88003" y="1621530"/>
            <a:ext cx="5394960" cy="4554984"/>
          </a:xfrm>
          <a:prstGeom prst="rect">
            <a:avLst/>
          </a:prstGeom>
        </p:spPr>
        <p:txBody>
          <a:bodyPr/>
          <a:lstStyle>
            <a:lvl1pPr marL="0" indent="0" algn="ctr">
              <a:buNone/>
              <a:defRPr/>
            </a:lvl1pPr>
          </a:lstStyle>
          <a:p>
            <a:r>
              <a:rPr lang="en-US"/>
              <a:t>Click icon to add picture</a:t>
            </a:r>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1298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6834" y="606287"/>
            <a:ext cx="11036211" cy="1014828"/>
          </a:xfrm>
          <a:prstGeom prst="rect">
            <a:avLst/>
          </a:prstGeom>
        </p:spPr>
        <p:txBody>
          <a:bodyPr>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16836" y="1681163"/>
            <a:ext cx="5394960" cy="732099"/>
          </a:xfrm>
          <a:prstGeom prst="rect">
            <a:avLst/>
          </a:prstGeom>
        </p:spPr>
        <p:txBody>
          <a:bodyPr anchor="t">
            <a:normAutofit/>
          </a:bodyPr>
          <a:lstStyle>
            <a:lvl1pPr marL="0" indent="0">
              <a:buNone/>
              <a:defRPr sz="28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16836"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48247" y="1684228"/>
            <a:ext cx="5394960" cy="4492285"/>
          </a:xfrm>
          <a:prstGeom prst="rect">
            <a:avLst/>
          </a:prstGeom>
        </p:spPr>
        <p:txBody>
          <a:bodyPr/>
          <a:lstStyle>
            <a:lvl1pPr marL="0" indent="0" algn="ctr">
              <a:buNone/>
              <a:defRPr/>
            </a:lvl1pPr>
          </a:lstStyle>
          <a:p>
            <a:r>
              <a:rPr lang="en-US"/>
              <a:t>Click icon to add picture</a:t>
            </a:r>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Tree>
    <p:extLst>
      <p:ext uri="{BB962C8B-B14F-4D97-AF65-F5344CB8AC3E}">
        <p14:creationId xmlns:p14="http://schemas.microsoft.com/office/powerpoint/2010/main" val="2000241448"/>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5183188" y="417444"/>
            <a:ext cx="6361566" cy="5754756"/>
          </a:xfrm>
          <a:prstGeom prst="rect">
            <a:avLst/>
          </a:prstGeom>
        </p:spPr>
        <p:txBody>
          <a:bodyPr/>
          <a:lstStyle>
            <a:lvl1pPr marL="0" indent="0">
              <a:spcBef>
                <a:spcPts val="0"/>
              </a:spcBef>
              <a:buFont typeface="Arial" panose="020B0604020202020204" pitchFamily="34" charset="0"/>
              <a:buNone/>
              <a:defRPr sz="28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Bullet one</a:t>
            </a:r>
          </a:p>
          <a:p>
            <a:pPr lvl="2"/>
            <a:r>
              <a:rPr lang="en-US"/>
              <a:t>Bullet two</a:t>
            </a:r>
          </a:p>
          <a:p>
            <a:pPr lvl="3"/>
            <a:r>
              <a:rPr lang="en-US"/>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506896" y="1828801"/>
            <a:ext cx="4265129" cy="434339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6" name="Rectangle 5">
            <a:extLst>
              <a:ext uri="{FF2B5EF4-FFF2-40B4-BE49-F238E27FC236}">
                <a16:creationId xmlns:a16="http://schemas.microsoft.com/office/drawing/2014/main" id="{55166AFE-3792-4CD4-89D3-BBB14F0210D9}"/>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506896" y="606287"/>
            <a:ext cx="4265129" cy="1152939"/>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999969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33373427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06896" y="2057400"/>
            <a:ext cx="4265129" cy="4114800"/>
          </a:xfrm>
          <a:prstGeom prst="rect">
            <a:avLst/>
          </a:prstGeo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603849" y="1380226"/>
            <a:ext cx="1035170"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54B0A2B-4E8F-4FED-AD72-BD9214CF7468}"/>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B2C3C6-5B62-4B46-88BE-3FDCAD829E47}"/>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834A72C1-4448-4224-A003-6DBFE5E413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9" name="Rectangle 8">
            <a:extLst>
              <a:ext uri="{FF2B5EF4-FFF2-40B4-BE49-F238E27FC236}">
                <a16:creationId xmlns:a16="http://schemas.microsoft.com/office/drawing/2014/main" id="{F7242916-C931-43F1-906F-9A99A9DB45C6}"/>
              </a:ext>
            </a:extLst>
          </p:cNvPr>
          <p:cNvSpPr/>
          <p:nvPr userDrawn="1"/>
        </p:nvSpPr>
        <p:spPr>
          <a:xfrm>
            <a:off x="541732" y="1380226"/>
            <a:ext cx="1132123"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06896" y="596348"/>
            <a:ext cx="4265129" cy="1461052"/>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796423317"/>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487017" y="586136"/>
            <a:ext cx="11066029"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2736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5085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51236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496957" y="596348"/>
            <a:ext cx="11086006" cy="1007448"/>
          </a:xfrm>
          <a:prstGeom prst="rect">
            <a:avLst/>
          </a:prstGeom>
        </p:spPr>
        <p:txBody>
          <a:bodyPr anchor="t">
            <a:normAutofit/>
          </a:bodyPr>
          <a:lstStyle>
            <a:lvl1pPr>
              <a:defRPr sz="3600" b="1">
                <a:latin typeface="Arial" panose="020B0604020202020204" pitchFamily="34"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492669" y="1621529"/>
            <a:ext cx="5394960" cy="732094"/>
          </a:xfrm>
          <a:prstGeom prst="rect">
            <a:avLst/>
          </a:prstGeom>
        </p:spPr>
        <p:txBody>
          <a:bodyPr anchor="t">
            <a:normAutofit/>
          </a:bodyPr>
          <a:lstStyle>
            <a:lvl1pPr marL="0" indent="0">
              <a:buNone/>
              <a:defRPr sz="2200" b="1">
                <a:solidFill>
                  <a:schemeClr val="tx2"/>
                </a:solidFill>
                <a:latin typeface="Arial" panose="020B0604020202020204" pitchFamily="34"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482730" y="2413262"/>
            <a:ext cx="5394960" cy="3776401"/>
          </a:xfrm>
          <a:prstGeom prst="rect">
            <a:avLst/>
          </a:prstGeom>
        </p:spPr>
        <p:txBody>
          <a:bodyPr/>
          <a:lstStyle>
            <a:lvl1pPr marL="0" indent="0">
              <a:lnSpc>
                <a:spcPct val="100000"/>
              </a:lnSpc>
              <a:buFontTx/>
              <a:buNone/>
              <a:defRPr sz="2000">
                <a:latin typeface="Arial" panose="020B0604020202020204" pitchFamily="34" charset="0"/>
              </a:defRPr>
            </a:lvl1pPr>
            <a:lvl2pPr>
              <a:lnSpc>
                <a:spcPct val="100000"/>
              </a:lnSpc>
              <a:defRPr sz="1800">
                <a:latin typeface="Arial" panose="020B0604020202020204" pitchFamily="34" charset="0"/>
              </a:defRPr>
            </a:lvl2pPr>
            <a:lvl3pPr>
              <a:lnSpc>
                <a:spcPct val="100000"/>
              </a:lnSpc>
              <a:defRPr sz="1800">
                <a:latin typeface="Arial" panose="020B0604020202020204" pitchFamily="34" charset="0"/>
              </a:defRPr>
            </a:lvl3pPr>
            <a:lvl4pPr>
              <a:defRPr sz="1400"/>
            </a:lvl4pPr>
          </a:lstStyle>
          <a:p>
            <a:pPr lvl="0"/>
            <a:r>
              <a:rPr lang="en-US"/>
              <a:t>Click to add body text</a:t>
            </a:r>
          </a:p>
          <a:p>
            <a:pPr lvl="1"/>
            <a:r>
              <a:rPr lang="en-US"/>
              <a:t>Bullet one</a:t>
            </a:r>
          </a:p>
          <a:p>
            <a:pPr lvl="2"/>
            <a:r>
              <a:rPr lang="en-US"/>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11564632" y="6253880"/>
            <a:ext cx="387846"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88003" y="1621530"/>
            <a:ext cx="5394960" cy="4554984"/>
          </a:xfrm>
          <a:prstGeom prst="rect">
            <a:avLst/>
          </a:prstGeom>
        </p:spPr>
        <p:txBody>
          <a:bodyPr/>
          <a:lstStyle>
            <a:lvl1pPr marL="0" indent="0" algn="ctr">
              <a:buNone/>
              <a:defRPr>
                <a:latin typeface="Arial" panose="020B0604020202020204" pitchFamily="34" charset="0"/>
              </a:defRPr>
            </a:lvl1pPr>
          </a:lstStyle>
          <a:p>
            <a:r>
              <a:rPr lang="en-US"/>
              <a:t>Click icon to add picture</a:t>
            </a:r>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1610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352800"/>
            <a:ext cx="10363200" cy="1295400"/>
          </a:xfrm>
        </p:spPr>
        <p:txBody>
          <a:bodyPr/>
          <a:lstStyle>
            <a:lvl1pPr algn="ctr">
              <a:defRPr>
                <a:solidFill>
                  <a:schemeClr val="tx1"/>
                </a:solidFill>
              </a:defRPr>
            </a:lvl1pPr>
          </a:lstStyle>
          <a:p>
            <a:r>
              <a:rPr lang="en-US"/>
              <a:t>Title of Presentation</a:t>
            </a:r>
          </a:p>
        </p:txBody>
      </p:sp>
      <p:sp>
        <p:nvSpPr>
          <p:cNvPr id="3" name="Subtitle 2"/>
          <p:cNvSpPr>
            <a:spLocks noGrp="1"/>
          </p:cNvSpPr>
          <p:nvPr>
            <p:ph type="subTitle" idx="1" hasCustomPrompt="1"/>
          </p:nvPr>
        </p:nvSpPr>
        <p:spPr>
          <a:xfrm>
            <a:off x="1828800" y="4876800"/>
            <a:ext cx="8534400" cy="762000"/>
          </a:xfrm>
        </p:spPr>
        <p:txBody>
          <a:bodyPr/>
          <a:lstStyle>
            <a:lvl1pPr marL="0" indent="0" algn="ctr">
              <a:buNone/>
              <a:defRPr b="1">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36652277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39755535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81327"/>
            <a:ext cx="10363200" cy="1362075"/>
          </a:xfrm>
        </p:spPr>
        <p:txBody>
          <a:bodyPr anchor="t"/>
          <a:lstStyle>
            <a:lvl1pPr algn="ctr">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4343401"/>
            <a:ext cx="10363200" cy="1500187"/>
          </a:xfrm>
        </p:spPr>
        <p:txBody>
          <a:bodyPr anchor="b"/>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33804835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28934853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a:t>
            </a:r>
          </a:p>
        </p:txBody>
      </p:sp>
      <p:sp>
        <p:nvSpPr>
          <p:cNvPr id="3" name="Text Placeholder 2"/>
          <p:cNvSpPr>
            <a:spLocks noGrp="1"/>
          </p:cNvSpPr>
          <p:nvPr>
            <p:ph type="body" idx="1"/>
          </p:nvPr>
        </p:nvSpPr>
        <p:spPr>
          <a:xfrm>
            <a:off x="609600" y="1447801"/>
            <a:ext cx="5386917" cy="72707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447801"/>
            <a:ext cx="5389033" cy="72707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3340015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8377229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38824376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34496374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560013" y="-168255"/>
            <a:ext cx="7910396"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667480" y="6183984"/>
            <a:ext cx="216817"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768476"/>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over Slide ">
    <p:bg>
      <p:bgRef idx="1001">
        <a:schemeClr val="bg2"/>
      </p:bgRef>
    </p:bg>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E7AFC621-3F1D-49A9-80A3-6F87D1084EE7}"/>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133816" y="3120131"/>
            <a:ext cx="12154181" cy="5889831"/>
          </a:xfrm>
          <a:prstGeom prst="rect">
            <a:avLst/>
          </a:prstGeom>
        </p:spPr>
      </p:pic>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589026" y="6183984"/>
            <a:ext cx="431340" cy="593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4545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6834" y="606287"/>
            <a:ext cx="11036211" cy="1014828"/>
          </a:xfrm>
          <a:prstGeom prst="rect">
            <a:avLst/>
          </a:prstGeom>
        </p:spPr>
        <p:txBody>
          <a:bodyPr>
            <a:normAutofit/>
          </a:bodyPr>
          <a:lstStyle>
            <a:lvl1pPr>
              <a:defRPr sz="3600" b="1">
                <a:latin typeface="Arial" panose="020B0604020202020204" pitchFamily="34"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16836" y="1681163"/>
            <a:ext cx="5394960" cy="732099"/>
          </a:xfrm>
          <a:prstGeom prst="rect">
            <a:avLst/>
          </a:prstGeom>
        </p:spPr>
        <p:txBody>
          <a:bodyPr anchor="t">
            <a:normAutofit/>
          </a:bodyPr>
          <a:lstStyle>
            <a:lvl1pPr marL="0" indent="0">
              <a:buNone/>
              <a:defRPr sz="2200" b="1">
                <a:solidFill>
                  <a:schemeClr val="tx2"/>
                </a:solidFill>
                <a:latin typeface="Arial" panose="020B0604020202020204" pitchFamily="34"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16836" y="2413262"/>
            <a:ext cx="5394960" cy="3776401"/>
          </a:xfrm>
          <a:prstGeom prst="rect">
            <a:avLst/>
          </a:prstGeom>
        </p:spPr>
        <p:txBody>
          <a:bodyPr/>
          <a:lstStyle>
            <a:lvl1pPr marL="0" indent="0">
              <a:lnSpc>
                <a:spcPct val="100000"/>
              </a:lnSpc>
              <a:buFontTx/>
              <a:buNone/>
              <a:defRPr sz="2000" b="1">
                <a:latin typeface="Arial" panose="020B0604020202020204" pitchFamily="34" charset="0"/>
              </a:defRPr>
            </a:lvl1pPr>
            <a:lvl2pPr>
              <a:lnSpc>
                <a:spcPct val="100000"/>
              </a:lnSpc>
              <a:defRPr sz="1800" b="1">
                <a:latin typeface="Arial" panose="020B0604020202020204" pitchFamily="34" charset="0"/>
              </a:defRPr>
            </a:lvl2pPr>
            <a:lvl3pPr>
              <a:defRPr sz="1800" b="1">
                <a:latin typeface="Arial" panose="020B0604020202020204" pitchFamily="34" charset="0"/>
              </a:defRPr>
            </a:lvl3pPr>
            <a:lvl4pPr>
              <a:defRPr sz="1400"/>
            </a:lvl4pPr>
          </a:lstStyle>
          <a:p>
            <a:pPr lvl="0"/>
            <a:r>
              <a:rPr lang="en-US"/>
              <a:t>Click to add body text</a:t>
            </a:r>
          </a:p>
          <a:p>
            <a:pPr lvl="1"/>
            <a:r>
              <a:rPr lang="en-US"/>
              <a:t>Bullet one</a:t>
            </a:r>
          </a:p>
          <a:p>
            <a:pPr lvl="2"/>
            <a:r>
              <a:rPr lang="en-US"/>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48247" y="1684228"/>
            <a:ext cx="5394960" cy="4492285"/>
          </a:xfrm>
          <a:prstGeom prst="rect">
            <a:avLst/>
          </a:prstGeom>
        </p:spPr>
        <p:txBody>
          <a:bodyPr/>
          <a:lstStyle>
            <a:lvl1pPr marL="0" indent="0" algn="ctr">
              <a:buNone/>
              <a:defRPr>
                <a:latin typeface="Arial" panose="020B0604020202020204" pitchFamily="34" charset="0"/>
              </a:defRPr>
            </a:lvl1pPr>
          </a:lstStyle>
          <a:p>
            <a:r>
              <a:rPr lang="en-US"/>
              <a:t>Click icon to add picture</a:t>
            </a:r>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Tree>
    <p:extLst>
      <p:ext uri="{BB962C8B-B14F-4D97-AF65-F5344CB8AC3E}">
        <p14:creationId xmlns:p14="http://schemas.microsoft.com/office/powerpoint/2010/main" val="3466295309"/>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Cover Slide ">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AFC621-3F1D-49A9-80A3-6F87D1084EE7}"/>
              </a:ext>
            </a:extLst>
          </p:cNvPr>
          <p:cNvPicPr>
            <a:picLocks noChangeAspect="1"/>
          </p:cNvPicPr>
          <p:nvPr userDrawn="1"/>
        </p:nvPicPr>
        <p:blipFill rotWithShape="1">
          <a:blip r:embed="rId2" cstate="email">
            <a:duotone>
              <a:schemeClr val="accent1">
                <a:shade val="45000"/>
                <a:satMod val="135000"/>
              </a:schemeClr>
              <a:prstClr val="white"/>
            </a:duotone>
            <a:alphaModFix amt="20000"/>
            <a:extLst>
              <a:ext uri="{BEBA8EAE-BF5A-486C-A8C5-ECC9F3942E4B}">
                <a14:imgProps xmlns:a14="http://schemas.microsoft.com/office/drawing/2010/main">
                  <a14:imgLayer r:embed="rId3">
                    <a14:imgEffect>
                      <a14:colorTemperature colorTemp="47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2952540"/>
            <a:ext cx="12020365" cy="3905460"/>
          </a:xfrm>
          <a:prstGeom prst="rect">
            <a:avLst/>
          </a:prstGeom>
        </p:spPr>
      </p:pic>
      <p:pic>
        <p:nvPicPr>
          <p:cNvPr id="9" name="Picture 8">
            <a:extLst>
              <a:ext uri="{FF2B5EF4-FFF2-40B4-BE49-F238E27FC236}">
                <a16:creationId xmlns:a16="http://schemas.microsoft.com/office/drawing/2014/main" id="{4C510D50-9CC4-40D3-A000-28F22E8BAD4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3377" y="560724"/>
            <a:ext cx="2534866" cy="899534"/>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1" y="5919145"/>
            <a:ext cx="10492668"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274642" y="6183984"/>
            <a:ext cx="745724" cy="593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852592"/>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39863094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851886"/>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555386" y="-193716"/>
            <a:ext cx="777927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465078" y="825489"/>
            <a:ext cx="11003022" cy="6032511"/>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to add divider text</a:t>
            </a:r>
          </a:p>
        </p:txBody>
      </p:sp>
    </p:spTree>
    <p:extLst>
      <p:ext uri="{BB962C8B-B14F-4D97-AF65-F5344CB8AC3E}">
        <p14:creationId xmlns:p14="http://schemas.microsoft.com/office/powerpoint/2010/main" val="1553381111"/>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Divider Slid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hape&#10;&#10;Description automatically generated with medium confidence">
            <a:extLst>
              <a:ext uri="{FF2B5EF4-FFF2-40B4-BE49-F238E27FC236}">
                <a16:creationId xmlns:a16="http://schemas.microsoft.com/office/drawing/2014/main" id="{00A290A5-4132-449E-AD76-16902726AD44}"/>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511027" y="1777042"/>
            <a:ext cx="11446262" cy="5243751"/>
          </a:xfrm>
          <a:prstGeom prst="rect">
            <a:avLst/>
          </a:prstGeom>
        </p:spPr>
      </p:pic>
    </p:spTree>
    <p:extLst>
      <p:ext uri="{BB962C8B-B14F-4D97-AF65-F5344CB8AC3E}">
        <p14:creationId xmlns:p14="http://schemas.microsoft.com/office/powerpoint/2010/main" val="1957072547"/>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vl1pPr>
            <a:lvl2pPr marL="742950" indent="-285750">
              <a:buFont typeface="Arial" panose="020B0604020202020204" pitchFamily="34" charset="0"/>
              <a:buChar cha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8690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1799" y="566530"/>
            <a:ext cx="11045421" cy="1034707"/>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21738"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21738" y="2465319"/>
            <a:ext cx="5394960" cy="3704466"/>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6172200"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6172200" y="2485197"/>
            <a:ext cx="5394960" cy="3684588"/>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a:p>
            <a:pPr lvl="0"/>
            <a:endParaRPr lang="en-US"/>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1885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496957" y="596348"/>
            <a:ext cx="11086006" cy="1007448"/>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492669" y="1621529"/>
            <a:ext cx="5394960" cy="732094"/>
          </a:xfrm>
          <a:prstGeom prst="rect">
            <a:avLst/>
          </a:prstGeom>
        </p:spPr>
        <p:txBody>
          <a:bodyPr anchor="t">
            <a:normAutofit/>
          </a:bodyPr>
          <a:lstStyle>
            <a:lvl1pPr marL="0" indent="0">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482730"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88003" y="1621530"/>
            <a:ext cx="5394960" cy="4554984"/>
          </a:xfrm>
          <a:prstGeom prst="rect">
            <a:avLst/>
          </a:prstGeom>
        </p:spPr>
        <p:txBody>
          <a:bodyPr/>
          <a:lstStyle>
            <a:lvl1pPr marL="0" indent="0" algn="ctr">
              <a:buNone/>
              <a:defRPr/>
            </a:lvl1pPr>
          </a:lstStyle>
          <a:p>
            <a:r>
              <a:rPr lang="en-US"/>
              <a:t>Click icon to add picture</a:t>
            </a:r>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0829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6834" y="606287"/>
            <a:ext cx="11036211" cy="1014828"/>
          </a:xfrm>
          <a:prstGeom prst="rect">
            <a:avLst/>
          </a:prstGeom>
        </p:spPr>
        <p:txBody>
          <a:bodyPr>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16836" y="1681163"/>
            <a:ext cx="5394960" cy="732099"/>
          </a:xfrm>
          <a:prstGeom prst="rect">
            <a:avLst/>
          </a:prstGeom>
        </p:spPr>
        <p:txBody>
          <a:bodyPr anchor="t">
            <a:normAutofit/>
          </a:bodyPr>
          <a:lstStyle>
            <a:lvl1pPr marL="0" indent="0">
              <a:buNone/>
              <a:defRPr sz="28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16836"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48247" y="1684228"/>
            <a:ext cx="5394960" cy="4492285"/>
          </a:xfrm>
          <a:prstGeom prst="rect">
            <a:avLst/>
          </a:prstGeom>
        </p:spPr>
        <p:txBody>
          <a:bodyPr/>
          <a:lstStyle>
            <a:lvl1pPr marL="0" indent="0" algn="ctr">
              <a:buNone/>
              <a:defRPr/>
            </a:lvl1pPr>
          </a:lstStyle>
          <a:p>
            <a:r>
              <a:rPr lang="en-US"/>
              <a:t>Click icon to add picture</a:t>
            </a:r>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Tree>
    <p:extLst>
      <p:ext uri="{BB962C8B-B14F-4D97-AF65-F5344CB8AC3E}">
        <p14:creationId xmlns:p14="http://schemas.microsoft.com/office/powerpoint/2010/main" val="2000707120"/>
      </p:ext>
    </p:extLst>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506896" y="606287"/>
            <a:ext cx="4265129" cy="1152939"/>
          </a:xfrm>
          <a:prstGeom prst="rect">
            <a:avLst/>
          </a:prstGeom>
        </p:spPr>
        <p:txBody>
          <a:bodyPr anchor="t"/>
          <a:lstStyle>
            <a:lvl1pPr>
              <a:defRPr sz="3200"/>
            </a:lvl1pPr>
          </a:lstStyle>
          <a:p>
            <a:r>
              <a:rPr lang="en-US"/>
              <a:t>Click to add title text</a:t>
            </a:r>
          </a:p>
        </p:txBody>
      </p:sp>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5183188" y="417444"/>
            <a:ext cx="6361566" cy="5754756"/>
          </a:xfrm>
          <a:prstGeom prst="rect">
            <a:avLst/>
          </a:prstGeom>
        </p:spPr>
        <p:txBody>
          <a:bodyPr/>
          <a:lstStyle>
            <a:lvl1pPr marL="0" indent="0">
              <a:spcBef>
                <a:spcPts val="0"/>
              </a:spcBef>
              <a:buFont typeface="Arial" panose="020B0604020202020204" pitchFamily="34" charset="0"/>
              <a:buNone/>
              <a:defRPr sz="28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Bullet one</a:t>
            </a:r>
          </a:p>
          <a:p>
            <a:pPr lvl="2"/>
            <a:r>
              <a:rPr lang="en-US"/>
              <a:t>Bullet two</a:t>
            </a:r>
          </a:p>
          <a:p>
            <a:pPr lvl="3"/>
            <a:r>
              <a:rPr lang="en-US"/>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506896" y="1828801"/>
            <a:ext cx="4265129" cy="434339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751762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5183188" y="606286"/>
            <a:ext cx="6361566" cy="5565913"/>
          </a:xfrm>
          <a:prstGeom prst="rect">
            <a:avLst/>
          </a:prstGeom>
        </p:spPr>
        <p:txBody>
          <a:bodyPr/>
          <a:lstStyle>
            <a:lvl1pPr marL="0" indent="0">
              <a:lnSpc>
                <a:spcPct val="100000"/>
              </a:lnSpc>
              <a:spcBef>
                <a:spcPts val="0"/>
              </a:spcBef>
              <a:buFont typeface="Arial" panose="020B0604020202020204" pitchFamily="34" charset="0"/>
              <a:buNone/>
              <a:defRPr sz="2400">
                <a:latin typeface="Arial" panose="020B0604020202020204" pitchFamily="34" charset="0"/>
              </a:defRPr>
            </a:lvl1pPr>
            <a:lvl2pPr>
              <a:lnSpc>
                <a:spcPct val="100000"/>
              </a:lnSpc>
              <a:defRPr sz="2000">
                <a:latin typeface="Arial" panose="020B0604020202020204" pitchFamily="34" charset="0"/>
              </a:defRPr>
            </a:lvl2pPr>
            <a:lvl3pPr>
              <a:lnSpc>
                <a:spcPct val="100000"/>
              </a:lnSpc>
              <a:defRPr sz="2000">
                <a:latin typeface="Arial" panose="020B0604020202020204" pitchFamily="34" charset="0"/>
              </a:defRPr>
            </a:lvl3pPr>
            <a:lvl4pPr>
              <a:lnSpc>
                <a:spcPct val="100000"/>
              </a:lnSpc>
              <a:defRPr sz="2000">
                <a:latin typeface="Arial" panose="020B0604020202020204" pitchFamily="34" charset="0"/>
              </a:defRPr>
            </a:lvl4pPr>
            <a:lvl5pPr>
              <a:defRPr sz="2000"/>
            </a:lvl5pPr>
            <a:lvl6pPr>
              <a:defRPr sz="2000"/>
            </a:lvl6pPr>
            <a:lvl7pPr>
              <a:defRPr sz="2000"/>
            </a:lvl7pPr>
            <a:lvl8pPr>
              <a:defRPr sz="2000"/>
            </a:lvl8pPr>
            <a:lvl9pPr>
              <a:defRPr sz="2000"/>
            </a:lvl9pPr>
          </a:lstStyle>
          <a:p>
            <a:pPr lvl="0"/>
            <a:r>
              <a:rPr lang="en-US"/>
              <a:t>Click to add text</a:t>
            </a:r>
          </a:p>
          <a:p>
            <a:pPr lvl="1"/>
            <a:r>
              <a:rPr lang="en-US"/>
              <a:t>Bullet one</a:t>
            </a:r>
          </a:p>
          <a:p>
            <a:pPr lvl="2"/>
            <a:r>
              <a:rPr lang="en-US"/>
              <a:t>Bullet two</a:t>
            </a:r>
          </a:p>
          <a:p>
            <a:pPr lvl="3"/>
            <a:r>
              <a:rPr lang="en-US"/>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506896" y="1828801"/>
            <a:ext cx="4265129" cy="4343398"/>
          </a:xfrm>
          <a:prstGeom prst="rect">
            <a:avLst/>
          </a:prstGeom>
        </p:spPr>
        <p:txBody>
          <a:bodyPr>
            <a:normAutofit/>
          </a:bodyPr>
          <a:lstStyle>
            <a:lvl1pPr marL="0" indent="0">
              <a:lnSpc>
                <a:spcPct val="100000"/>
              </a:lnSpc>
              <a:buNone/>
              <a:defRPr sz="200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6" name="Rectangle 5">
            <a:extLst>
              <a:ext uri="{FF2B5EF4-FFF2-40B4-BE49-F238E27FC236}">
                <a16:creationId xmlns:a16="http://schemas.microsoft.com/office/drawing/2014/main" id="{55166AFE-3792-4CD4-89D3-BBB14F0210D9}"/>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506896" y="606287"/>
            <a:ext cx="4265129" cy="1152939"/>
          </a:xfrm>
          <a:prstGeom prst="rect">
            <a:avLst/>
          </a:prstGeom>
        </p:spPr>
        <p:txBody>
          <a:bodyPr anchor="t"/>
          <a:lstStyle>
            <a:lvl1pPr>
              <a:defRPr sz="2800" b="1">
                <a:latin typeface="Arial" panose="020B0604020202020204" pitchFamily="34" charset="0"/>
              </a:defRPr>
            </a:lvl1pPr>
          </a:lstStyle>
          <a:p>
            <a:r>
              <a:rPr lang="en-US"/>
              <a:t>Click to add title text</a:t>
            </a:r>
          </a:p>
        </p:txBody>
      </p:sp>
    </p:spTree>
    <p:extLst>
      <p:ext uri="{BB962C8B-B14F-4D97-AF65-F5344CB8AC3E}">
        <p14:creationId xmlns:p14="http://schemas.microsoft.com/office/powerpoint/2010/main" val="37932245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14512932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06896" y="2057400"/>
            <a:ext cx="4265129" cy="4114800"/>
          </a:xfrm>
          <a:prstGeom prst="rect">
            <a:avLst/>
          </a:prstGeo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603849" y="1380226"/>
            <a:ext cx="1035170"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06896" y="596348"/>
            <a:ext cx="4265129" cy="1461052"/>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3338232274"/>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487017" y="586136"/>
            <a:ext cx="11066029"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0250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5849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404849"/>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758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425520"/>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06481"/>
            <a:ext cx="8026400" cy="1865126"/>
          </a:xfrm>
          <a:noFill/>
          <a:ln>
            <a:noFill/>
          </a:ln>
        </p:spPr>
        <p:txBody>
          <a:bodyPr wrap="square" anchor="b" anchorCtr="0">
            <a:spAutoFit/>
          </a:bodyPr>
          <a:lstStyle>
            <a:lvl1pPr algn="l">
              <a:lnSpc>
                <a:spcPct val="80000"/>
              </a:lnSpc>
              <a:defRPr sz="72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1828800" y="3952557"/>
            <a:ext cx="8026400" cy="461665"/>
          </a:xfrm>
          <a:noFill/>
          <a:ln>
            <a:noFill/>
          </a:ln>
        </p:spPr>
        <p:txBody>
          <a:bodyPr>
            <a:spAutoFit/>
          </a:bodyPr>
          <a:lstStyle>
            <a:lvl1pPr marL="0" indent="0" algn="l">
              <a:lnSpc>
                <a:spcPct val="100000"/>
              </a:lnSpc>
              <a:spcBef>
                <a:spcPts val="0"/>
              </a:spcBef>
              <a:buNone/>
              <a:defRPr sz="2400" i="1">
                <a:solidFill>
                  <a:schemeClr val="bg1"/>
                </a:solidFill>
                <a:latin typeface="Georgia" panose="02040502050405020303" pitchFamily="18" charset="0"/>
              </a:defRPr>
            </a:lvl1pPr>
            <a:lvl2pPr marL="609574" indent="0" algn="ctr">
              <a:buNone/>
              <a:defRPr>
                <a:solidFill>
                  <a:schemeClr val="tx1">
                    <a:tint val="75000"/>
                  </a:schemeClr>
                </a:solidFill>
              </a:defRPr>
            </a:lvl2pPr>
            <a:lvl3pPr marL="1219149" indent="0" algn="ctr">
              <a:buNone/>
              <a:defRPr>
                <a:solidFill>
                  <a:schemeClr val="tx1">
                    <a:tint val="75000"/>
                  </a:schemeClr>
                </a:solidFill>
              </a:defRPr>
            </a:lvl3pPr>
            <a:lvl4pPr marL="1828723" indent="0" algn="ctr">
              <a:buNone/>
              <a:defRPr>
                <a:solidFill>
                  <a:schemeClr val="tx1">
                    <a:tint val="75000"/>
                  </a:schemeClr>
                </a:solidFill>
              </a:defRPr>
            </a:lvl4pPr>
            <a:lvl5pPr marL="2438296" indent="0" algn="ctr">
              <a:buNone/>
              <a:defRPr>
                <a:solidFill>
                  <a:schemeClr val="tx1">
                    <a:tint val="75000"/>
                  </a:schemeClr>
                </a:solidFill>
              </a:defRPr>
            </a:lvl5pPr>
            <a:lvl6pPr marL="3047871" indent="0" algn="ctr">
              <a:buNone/>
              <a:defRPr>
                <a:solidFill>
                  <a:schemeClr val="tx1">
                    <a:tint val="75000"/>
                  </a:schemeClr>
                </a:solidFill>
              </a:defRPr>
            </a:lvl6pPr>
            <a:lvl7pPr marL="3657445" indent="0" algn="ctr">
              <a:buNone/>
              <a:defRPr>
                <a:solidFill>
                  <a:schemeClr val="tx1">
                    <a:tint val="75000"/>
                  </a:schemeClr>
                </a:solidFill>
              </a:defRPr>
            </a:lvl7pPr>
            <a:lvl8pPr marL="4267019" indent="0" algn="ctr">
              <a:buNone/>
              <a:defRPr>
                <a:solidFill>
                  <a:schemeClr val="tx1">
                    <a:tint val="75000"/>
                  </a:schemeClr>
                </a:solidFill>
              </a:defRPr>
            </a:lvl8pPr>
            <a:lvl9pPr marL="4876592" indent="0" algn="ctr">
              <a:buNone/>
              <a:defRPr>
                <a:solidFill>
                  <a:schemeClr val="tx1">
                    <a:tint val="75000"/>
                  </a:schemeClr>
                </a:solidFill>
              </a:defRPr>
            </a:lvl9pPr>
          </a:lstStyle>
          <a:p>
            <a:r>
              <a:rPr lang="en-US"/>
              <a:t>Click to edit Master subtitle style</a:t>
            </a:r>
          </a:p>
        </p:txBody>
      </p:sp>
      <p:pic>
        <p:nvPicPr>
          <p:cNvPr id="5" name="Picture 4" descr="IHI_Symbo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06834" y="6224158"/>
            <a:ext cx="475569" cy="469393"/>
          </a:xfrm>
          <a:prstGeom prst="rect">
            <a:avLst/>
          </a:prstGeom>
          <a:noFill/>
          <a:ln>
            <a:noFill/>
          </a:ln>
        </p:spPr>
      </p:pic>
    </p:spTree>
    <p:extLst>
      <p:ext uri="{BB962C8B-B14F-4D97-AF65-F5344CB8AC3E}">
        <p14:creationId xmlns:p14="http://schemas.microsoft.com/office/powerpoint/2010/main" val="31907731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Body slide">
    <p:spTree>
      <p:nvGrpSpPr>
        <p:cNvPr id="1" name=""/>
        <p:cNvGrpSpPr/>
        <p:nvPr/>
      </p:nvGrpSpPr>
      <p:grpSpPr>
        <a:xfrm>
          <a:off x="0" y="0"/>
          <a:ext cx="0" cy="0"/>
          <a:chOff x="0" y="0"/>
          <a:chExt cx="0" cy="0"/>
        </a:xfrm>
      </p:grpSpPr>
      <p:cxnSp>
        <p:nvCxnSpPr>
          <p:cNvPr id="5" name="Straight Connector 4"/>
          <p:cNvCxnSpPr/>
          <p:nvPr userDrawn="1"/>
        </p:nvCxnSpPr>
        <p:spPr>
          <a:xfrm flipH="1">
            <a:off x="11309352" y="6445250"/>
            <a:ext cx="882649" cy="0"/>
          </a:xfrm>
          <a:prstGeom prst="line">
            <a:avLst/>
          </a:prstGeom>
          <a:ln w="9525" cmpd="sng">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7764" y="187326"/>
            <a:ext cx="10972800" cy="993775"/>
          </a:xfrm>
        </p:spPr>
        <p:txBody>
          <a:bodyPr lIns="0"/>
          <a:lstStyle>
            <a:lvl1pPr>
              <a:defRPr sz="3800">
                <a:solidFill>
                  <a:srgbClr val="005480"/>
                </a:solidFill>
              </a:defRPr>
            </a:lvl1pPr>
          </a:lstStyle>
          <a:p>
            <a:r>
              <a:rPr lang="en-US"/>
              <a:t>Click to edit Master title style</a:t>
            </a:r>
          </a:p>
        </p:txBody>
      </p:sp>
      <p:sp>
        <p:nvSpPr>
          <p:cNvPr id="3" name="Content Placeholder 2"/>
          <p:cNvSpPr>
            <a:spLocks noGrp="1"/>
          </p:cNvSpPr>
          <p:nvPr>
            <p:ph idx="1"/>
          </p:nvPr>
        </p:nvSpPr>
        <p:spPr>
          <a:xfrm>
            <a:off x="617764" y="1400299"/>
            <a:ext cx="10972800" cy="4725865"/>
          </a:xfrm>
          <a:prstGeom prst="rect">
            <a:avLst/>
          </a:prstGeom>
        </p:spPr>
        <p:txBody>
          <a:bodyPr lIns="0"/>
          <a:lstStyle>
            <a:lvl1pPr>
              <a:spcBef>
                <a:spcPts val="800"/>
              </a:spcBef>
              <a:defRPr>
                <a:solidFill>
                  <a:srgbClr val="535353"/>
                </a:solidFill>
              </a:defRPr>
            </a:lvl1pPr>
            <a:lvl2pPr>
              <a:spcBef>
                <a:spcPts val="800"/>
              </a:spcBef>
              <a:defRPr>
                <a:solidFill>
                  <a:srgbClr val="535353"/>
                </a:solidFill>
              </a:defRPr>
            </a:lvl2pPr>
            <a:lvl3pPr marL="914400" indent="-228600">
              <a:spcBef>
                <a:spcPts val="800"/>
              </a:spcBef>
              <a:buFont typeface="Wingdings" charset="2"/>
              <a:buChar char="§"/>
              <a:defRPr>
                <a:solidFill>
                  <a:srgbClr val="535353"/>
                </a:solidFill>
              </a:defRPr>
            </a:lvl3pPr>
            <a:lvl4pPr>
              <a:spcBef>
                <a:spcPts val="800"/>
              </a:spcBef>
              <a:defRPr>
                <a:solidFill>
                  <a:srgbClr val="535353"/>
                </a:solidFill>
              </a:defRPr>
            </a:lvl4pPr>
            <a:lvl5pPr marL="1371600" indent="-228600">
              <a:spcBef>
                <a:spcPts val="800"/>
              </a:spcBef>
              <a:buSzPct val="100000"/>
              <a:buFont typeface="Arial"/>
              <a:buChar char="•"/>
              <a:defRPr>
                <a:solidFill>
                  <a:srgbClr val="53535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983133" y="6445251"/>
            <a:ext cx="2844800" cy="365125"/>
          </a:xfrm>
          <a:prstGeom prst="rect">
            <a:avLst/>
          </a:prstGeom>
        </p:spPr>
        <p:txBody>
          <a:bodyPr vert="horz" wrap="square" lIns="0" tIns="0" rIns="0" bIns="0" numCol="1" anchor="ctr" anchorCtr="0" compatLnSpc="1">
            <a:prstTxWarp prst="textNoShape">
              <a:avLst/>
            </a:prstTxWarp>
          </a:bodyPr>
          <a:lstStyle>
            <a:lvl1pPr algn="r">
              <a:defRPr sz="900">
                <a:solidFill>
                  <a:srgbClr val="898989"/>
                </a:solidFill>
                <a:latin typeface="Arial" pitchFamily="34" charset="0"/>
                <a:ea typeface="ＭＳ Ｐゴシック" pitchFamily="34" charset="-128"/>
              </a:defRPr>
            </a:lvl1pPr>
          </a:lstStyle>
          <a:p>
            <a:pPr>
              <a:defRPr/>
            </a:pPr>
            <a:fld id="{D3B99B09-02C4-4618-8BF1-F55510757804}" type="slidenum">
              <a:rPr lang="en-US" altLang="en-US"/>
              <a:pPr>
                <a:defRPr/>
              </a:pPr>
              <a:t>‹#›</a:t>
            </a:fld>
            <a:endParaRPr lang="en-US" altLang="en-US"/>
          </a:p>
        </p:txBody>
      </p:sp>
    </p:spTree>
    <p:extLst>
      <p:ext uri="{BB962C8B-B14F-4D97-AF65-F5344CB8AC3E}">
        <p14:creationId xmlns:p14="http://schemas.microsoft.com/office/powerpoint/2010/main" val="3146430268"/>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guide id="3" orient="horz" pos="4200">
          <p15:clr>
            <a:srgbClr val="FBAE40"/>
          </p15:clr>
        </p15:guide>
        <p15:guide id="4" orient="horz" pos="1152">
          <p15:clr>
            <a:srgbClr val="FBAE40"/>
          </p15:clr>
        </p15:guide>
        <p15:guide id="5" orient="horz" pos="67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16" name="Content Placeholder 15">
            <a:extLst>
              <a:ext uri="{FF2B5EF4-FFF2-40B4-BE49-F238E27FC236}">
                <a16:creationId xmlns:a16="http://schemas.microsoft.com/office/drawing/2014/main" id="{A01ED5CC-ECEB-487B-9A55-7825115324D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vl1pPr>
            <a:lvl2pPr marL="457200" indent="0">
              <a:buNone/>
              <a:defRPr sz="800"/>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39843833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560013" y="-168255"/>
            <a:ext cx="7910396"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667480" y="6183984"/>
            <a:ext cx="216817"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34354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lnSpc>
                <a:spcPct val="100000"/>
              </a:lnSpc>
              <a:buNone/>
              <a:defRPr sz="200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2800" b="1">
                <a:latin typeface="Arial" panose="020B0604020202020204" pitchFamily="34" charset="0"/>
              </a:defRPr>
            </a:lvl1pPr>
          </a:lstStyle>
          <a:p>
            <a:r>
              <a:rPr lang="en-US"/>
              <a:t>Click to add title text</a:t>
            </a:r>
          </a:p>
        </p:txBody>
      </p:sp>
    </p:spTree>
    <p:extLst>
      <p:ext uri="{BB962C8B-B14F-4D97-AF65-F5344CB8AC3E}">
        <p14:creationId xmlns:p14="http://schemas.microsoft.com/office/powerpoint/2010/main" val="25760667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Cover Slide ">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510D50-9CC4-40D3-A000-28F22E8BAD4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477" y="597863"/>
            <a:ext cx="2351676" cy="776053"/>
          </a:xfrm>
          <a:prstGeom prst="rect">
            <a:avLst/>
          </a:prstGeom>
        </p:spPr>
      </p:pic>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59CE02B-373F-425E-BB60-5AAB65614AA2}"/>
              </a:ext>
            </a:extLst>
          </p:cNvPr>
          <p:cNvSpPr/>
          <p:nvPr userDrawn="1"/>
        </p:nvSpPr>
        <p:spPr>
          <a:xfrm>
            <a:off x="11457873" y="6160655"/>
            <a:ext cx="614054" cy="590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hape&#10;&#10;Description automatically generated">
            <a:extLst>
              <a:ext uri="{FF2B5EF4-FFF2-40B4-BE49-F238E27FC236}">
                <a16:creationId xmlns:a16="http://schemas.microsoft.com/office/drawing/2014/main" id="{E386B90A-FC6D-42B0-B6AA-B9371475C6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90837" y="-984163"/>
            <a:ext cx="8360262" cy="8067640"/>
          </a:xfrm>
          <a:prstGeom prst="rect">
            <a:avLst/>
          </a:prstGeom>
        </p:spPr>
      </p:pic>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Tree>
    <p:extLst>
      <p:ext uri="{BB962C8B-B14F-4D97-AF65-F5344CB8AC3E}">
        <p14:creationId xmlns:p14="http://schemas.microsoft.com/office/powerpoint/2010/main" val="231463075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14966478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16" name="Content Placeholder 15">
            <a:extLst>
              <a:ext uri="{FF2B5EF4-FFF2-40B4-BE49-F238E27FC236}">
                <a16:creationId xmlns:a16="http://schemas.microsoft.com/office/drawing/2014/main" id="{A01ED5CC-ECEB-487B-9A55-7825115324D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vl1pPr>
            <a:lvl2pPr marL="457200" indent="0">
              <a:buNone/>
              <a:defRPr sz="800"/>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14895888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903747"/>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Slide Blue - Citation">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10" name="Content Placeholder 15">
            <a:extLst>
              <a:ext uri="{FF2B5EF4-FFF2-40B4-BE49-F238E27FC236}">
                <a16:creationId xmlns:a16="http://schemas.microsoft.com/office/drawing/2014/main" id="{9408FF26-EB11-40CE-A7D7-A2A3B0EBCCC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vl1pPr>
            <a:lvl2pPr marL="457200" indent="0">
              <a:buNone/>
              <a:defRPr sz="800"/>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506790213"/>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555386" y="-193716"/>
            <a:ext cx="777927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465078" y="825489"/>
            <a:ext cx="11003022" cy="6032511"/>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to add divider text</a:t>
            </a:r>
          </a:p>
        </p:txBody>
      </p:sp>
    </p:spTree>
    <p:extLst>
      <p:ext uri="{BB962C8B-B14F-4D97-AF65-F5344CB8AC3E}">
        <p14:creationId xmlns:p14="http://schemas.microsoft.com/office/powerpoint/2010/main" val="3876231695"/>
      </p:ext>
    </p:extLst>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vl1pPr>
            <a:lvl2pPr marL="742950" indent="-285750">
              <a:buFont typeface="Arial" panose="020B0604020202020204" pitchFamily="34" charset="0"/>
              <a:buChar cha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print"/>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9810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1799" y="566530"/>
            <a:ext cx="11045421" cy="1034707"/>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21738"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21738" y="2465319"/>
            <a:ext cx="5394960" cy="3704466"/>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6172200"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6172200" y="2485197"/>
            <a:ext cx="5394960" cy="3684588"/>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a:p>
            <a:pPr lvl="0"/>
            <a:endParaRPr lang="en-US"/>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11564632" y="6253880"/>
            <a:ext cx="387846"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8449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496957" y="596348"/>
            <a:ext cx="11086006" cy="1007448"/>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492669" y="1621529"/>
            <a:ext cx="5394960" cy="732094"/>
          </a:xfrm>
          <a:prstGeom prst="rect">
            <a:avLst/>
          </a:prstGeom>
        </p:spPr>
        <p:txBody>
          <a:bodyPr anchor="t">
            <a:normAutofit/>
          </a:bodyPr>
          <a:lstStyle>
            <a:lvl1pPr marL="0" indent="0">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482730"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11564632" y="6253880"/>
            <a:ext cx="387846"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88003" y="1621530"/>
            <a:ext cx="5394960" cy="4554984"/>
          </a:xfrm>
          <a:prstGeom prst="rect">
            <a:avLst/>
          </a:prstGeom>
        </p:spPr>
        <p:txBody>
          <a:bodyPr/>
          <a:lstStyle>
            <a:lvl1pPr marL="0" indent="0" algn="ctr">
              <a:buNone/>
              <a:defRPr/>
            </a:lvl1pPr>
          </a:lstStyle>
          <a:p>
            <a:r>
              <a:rPr lang="en-US"/>
              <a:t>Click icon to add picture</a:t>
            </a:r>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9971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6834" y="606287"/>
            <a:ext cx="11036211" cy="1014828"/>
          </a:xfrm>
          <a:prstGeom prst="rect">
            <a:avLst/>
          </a:prstGeom>
        </p:spPr>
        <p:txBody>
          <a:bodyPr>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16836" y="1681163"/>
            <a:ext cx="5394960" cy="732099"/>
          </a:xfrm>
          <a:prstGeom prst="rect">
            <a:avLst/>
          </a:prstGeom>
        </p:spPr>
        <p:txBody>
          <a:bodyPr anchor="t">
            <a:normAutofit/>
          </a:bodyPr>
          <a:lstStyle>
            <a:lvl1pPr marL="0" indent="0">
              <a:buNone/>
              <a:defRPr sz="28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16836"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48247" y="1684228"/>
            <a:ext cx="5394960" cy="4492285"/>
          </a:xfrm>
          <a:prstGeom prst="rect">
            <a:avLst/>
          </a:prstGeom>
        </p:spPr>
        <p:txBody>
          <a:bodyPr/>
          <a:lstStyle>
            <a:lvl1pPr marL="0" indent="0" algn="ctr">
              <a:buNone/>
              <a:defRPr/>
            </a:lvl1pPr>
          </a:lstStyle>
          <a:p>
            <a:r>
              <a:rPr lang="en-US"/>
              <a:t>Click icon to add picture</a:t>
            </a:r>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Tree>
    <p:extLst>
      <p:ext uri="{BB962C8B-B14F-4D97-AF65-F5344CB8AC3E}">
        <p14:creationId xmlns:p14="http://schemas.microsoft.com/office/powerpoint/2010/main" val="353532960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06896" y="2057400"/>
            <a:ext cx="4265129" cy="4114800"/>
          </a:xfrm>
          <a:prstGeom prst="rect">
            <a:avLst/>
          </a:prstGeom>
        </p:spPr>
        <p:txBody>
          <a:bodyPr>
            <a:normAutofit/>
          </a:bodyPr>
          <a:lstStyle>
            <a:lvl1pPr marL="0" indent="0">
              <a:lnSpc>
                <a:spcPct val="100000"/>
              </a:lnSpc>
              <a:buNone/>
              <a:defRPr sz="220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603849" y="1380226"/>
            <a:ext cx="1035170"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cxnSp>
        <p:nvCxnSpPr>
          <p:cNvPr id="6" name="Straight Connector 5">
            <a:extLst>
              <a:ext uri="{FF2B5EF4-FFF2-40B4-BE49-F238E27FC236}">
                <a16:creationId xmlns:a16="http://schemas.microsoft.com/office/drawing/2014/main" id="{A54B0A2B-4E8F-4FED-AD72-BD9214CF7468}"/>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B2C3C6-5B62-4B46-88BE-3FDCAD829E47}"/>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8" name="Picture 7" descr="Text&#10;&#10;Description automatically generated">
            <a:extLst>
              <a:ext uri="{FF2B5EF4-FFF2-40B4-BE49-F238E27FC236}">
                <a16:creationId xmlns:a16="http://schemas.microsoft.com/office/drawing/2014/main" id="{834A72C1-4448-4224-A003-6DBFE5E413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9" name="Rectangle 8">
            <a:extLst>
              <a:ext uri="{FF2B5EF4-FFF2-40B4-BE49-F238E27FC236}">
                <a16:creationId xmlns:a16="http://schemas.microsoft.com/office/drawing/2014/main" id="{F7242916-C931-43F1-906F-9A99A9DB45C6}"/>
              </a:ext>
            </a:extLst>
          </p:cNvPr>
          <p:cNvSpPr/>
          <p:nvPr userDrawn="1"/>
        </p:nvSpPr>
        <p:spPr>
          <a:xfrm>
            <a:off x="541732" y="1380226"/>
            <a:ext cx="1132123"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06896" y="596348"/>
            <a:ext cx="4265129" cy="1461052"/>
          </a:xfrm>
          <a:prstGeom prst="rect">
            <a:avLst/>
          </a:prstGeom>
        </p:spPr>
        <p:txBody>
          <a:bodyPr anchor="t"/>
          <a:lstStyle>
            <a:lvl1pPr>
              <a:defRPr sz="2800" b="1">
                <a:latin typeface="Arial" panose="020B0604020202020204" pitchFamily="34" charset="0"/>
              </a:defRPr>
            </a:lvl1pPr>
          </a:lstStyle>
          <a:p>
            <a:r>
              <a:rPr lang="en-US"/>
              <a:t>Click to add title text</a:t>
            </a:r>
          </a:p>
        </p:txBody>
      </p:sp>
    </p:spTree>
    <p:extLst>
      <p:ext uri="{BB962C8B-B14F-4D97-AF65-F5344CB8AC3E}">
        <p14:creationId xmlns:p14="http://schemas.microsoft.com/office/powerpoint/2010/main" val="4171539447"/>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5183188" y="417444"/>
            <a:ext cx="6361566" cy="5754756"/>
          </a:xfrm>
          <a:prstGeom prst="rect">
            <a:avLst/>
          </a:prstGeom>
        </p:spPr>
        <p:txBody>
          <a:bodyPr/>
          <a:lstStyle>
            <a:lvl1pPr marL="0" indent="0">
              <a:spcBef>
                <a:spcPts val="0"/>
              </a:spcBef>
              <a:buFont typeface="Arial" panose="020B0604020202020204" pitchFamily="34" charset="0"/>
              <a:buNone/>
              <a:defRPr sz="28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Bullet one</a:t>
            </a:r>
          </a:p>
          <a:p>
            <a:pPr lvl="2"/>
            <a:r>
              <a:rPr lang="en-US"/>
              <a:t>Bullet two</a:t>
            </a:r>
          </a:p>
          <a:p>
            <a:pPr lvl="3"/>
            <a:r>
              <a:rPr lang="en-US"/>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506896" y="1828801"/>
            <a:ext cx="4265129" cy="434339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6" name="Rectangle 5">
            <a:extLst>
              <a:ext uri="{FF2B5EF4-FFF2-40B4-BE49-F238E27FC236}">
                <a16:creationId xmlns:a16="http://schemas.microsoft.com/office/drawing/2014/main" id="{55166AFE-3792-4CD4-89D3-BBB14F0210D9}"/>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506896" y="606287"/>
            <a:ext cx="4265129" cy="1152939"/>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37014714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281401952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06896" y="2057400"/>
            <a:ext cx="4265129" cy="4114800"/>
          </a:xfrm>
          <a:prstGeom prst="rect">
            <a:avLst/>
          </a:prstGeo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603849" y="1380226"/>
            <a:ext cx="1035170"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54B0A2B-4E8F-4FED-AD72-BD9214CF7468}"/>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B2C3C6-5B62-4B46-88BE-3FDCAD829E47}"/>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834A72C1-4448-4224-A003-6DBFE5E413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9" name="Rectangle 8">
            <a:extLst>
              <a:ext uri="{FF2B5EF4-FFF2-40B4-BE49-F238E27FC236}">
                <a16:creationId xmlns:a16="http://schemas.microsoft.com/office/drawing/2014/main" id="{F7242916-C931-43F1-906F-9A99A9DB45C6}"/>
              </a:ext>
            </a:extLst>
          </p:cNvPr>
          <p:cNvSpPr/>
          <p:nvPr userDrawn="1"/>
        </p:nvSpPr>
        <p:spPr>
          <a:xfrm>
            <a:off x="541732" y="1380226"/>
            <a:ext cx="1132123"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06896" y="596348"/>
            <a:ext cx="4265129" cy="1461052"/>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4242276566"/>
      </p:ext>
    </p:extLst>
  </p:cSld>
  <p:clrMapOvr>
    <a:overrideClrMapping bg1="dk1" tx1="lt1" bg2="dk2" tx2="lt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487017" y="586136"/>
            <a:ext cx="11066029"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0015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0866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252307"/>
      </p:ext>
    </p:extLst>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10972800" cy="31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EC005-3EF6-214A-95B9-829C459DABA8}" type="datetime4">
              <a:rPr lang="en-US" smtClean="0"/>
              <a:pPr/>
              <a:t>May 1, 2025</a:t>
            </a:fld>
            <a:endParaRPr lang="en-US"/>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a:p>
        </p:txBody>
      </p:sp>
    </p:spTree>
    <p:extLst>
      <p:ext uri="{BB962C8B-B14F-4D97-AF65-F5344CB8AC3E}">
        <p14:creationId xmlns:p14="http://schemas.microsoft.com/office/powerpoint/2010/main" val="34253613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2_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74755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Cover Slide Blue">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889914" y="215788"/>
            <a:ext cx="7779279" cy="7483159"/>
            <a:chOff x="5889913" y="215788"/>
            <a:chExt cx="7779279" cy="7483160"/>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sz="1675"/>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sz="1675"/>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867" y="675748"/>
            <a:ext cx="2084832" cy="742586"/>
          </a:xfrm>
          <a:prstGeom prst="rect">
            <a:avLst/>
          </a:prstGeom>
        </p:spPr>
      </p:pic>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709808" y="2367659"/>
            <a:ext cx="10770993" cy="1869054"/>
          </a:xfrm>
          <a:prstGeom prst="rect">
            <a:avLst/>
          </a:prstGeom>
        </p:spPr>
        <p:txBody>
          <a:bodyPr anchor="t">
            <a:noAutofit/>
          </a:bodyPr>
          <a:lstStyle>
            <a:lvl1pPr algn="l">
              <a:lnSpc>
                <a:spcPts val="6699"/>
              </a:lnSpc>
              <a:defRPr sz="6294">
                <a:latin typeface="Roboto Medium" panose="02000000000000000000" pitchFamily="2" charset="0"/>
                <a:ea typeface="Roboto Medium" panose="02000000000000000000" pitchFamily="2" charset="0"/>
              </a:defRPr>
            </a:lvl1pPr>
          </a:lstStyle>
          <a:p>
            <a:r>
              <a:rPr lang="en-US"/>
              <a:t>Ad copy happens here</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752280" y="4479814"/>
            <a:ext cx="10741220" cy="914400"/>
          </a:xfrm>
          <a:prstGeom prst="rect">
            <a:avLst/>
          </a:prstGeom>
        </p:spPr>
        <p:txBody>
          <a:bodyPr>
            <a:normAutofit/>
          </a:bodyPr>
          <a:lstStyle>
            <a:lvl1pPr marL="0" indent="0">
              <a:buNone/>
              <a:defRPr sz="3349"/>
            </a:lvl1pPr>
          </a:lstStyle>
          <a:p>
            <a:pPr lvl="0"/>
            <a:r>
              <a:rPr lang="en-US"/>
              <a:t>Click here to add a subtitle, if needed</a:t>
            </a:r>
          </a:p>
        </p:txBody>
      </p:sp>
      <p:sp>
        <p:nvSpPr>
          <p:cNvPr id="3" name="Text Placeholder 2">
            <a:extLst>
              <a:ext uri="{FF2B5EF4-FFF2-40B4-BE49-F238E27FC236}">
                <a16:creationId xmlns:a16="http://schemas.microsoft.com/office/drawing/2014/main" id="{7B1D72BF-9475-AEA5-FE16-F555A3A47D6B}"/>
              </a:ext>
            </a:extLst>
          </p:cNvPr>
          <p:cNvSpPr>
            <a:spLocks noGrp="1"/>
          </p:cNvSpPr>
          <p:nvPr>
            <p:ph type="body" sz="quarter" idx="11"/>
          </p:nvPr>
        </p:nvSpPr>
        <p:spPr>
          <a:xfrm>
            <a:off x="7942571" y="363238"/>
            <a:ext cx="10165199" cy="914400"/>
          </a:xfrm>
          <a:prstGeom prst="rect">
            <a:avLst/>
          </a:prstGeom>
        </p:spPr>
        <p:txBody>
          <a:bodyPr/>
          <a:lstStyle>
            <a:lvl1pPr marL="0" indent="0">
              <a:buFontTx/>
              <a:buNone/>
              <a:defRPr sz="2987"/>
            </a:lvl1pPr>
          </a:lstStyle>
          <a:p>
            <a:pPr algn="l"/>
            <a:r>
              <a:rPr lang="en-US" i="0">
                <a:effectLst/>
                <a:latin typeface="Roboto Medium" panose="02000000000000000000" pitchFamily="2" charset="0"/>
                <a:ea typeface="Roboto Medium" panose="02000000000000000000" pitchFamily="2" charset="0"/>
              </a:rPr>
              <a:t>May 22–24, 2023</a:t>
            </a:r>
          </a:p>
        </p:txBody>
      </p:sp>
    </p:spTree>
    <p:extLst>
      <p:ext uri="{BB962C8B-B14F-4D97-AF65-F5344CB8AC3E}">
        <p14:creationId xmlns:p14="http://schemas.microsoft.com/office/powerpoint/2010/main" val="2645192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5/1/2025</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07047789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487017" y="586136"/>
            <a:ext cx="11066029" cy="1114491"/>
          </a:xfrm>
          <a:prstGeom prst="rect">
            <a:avLst/>
          </a:prstGeom>
        </p:spPr>
        <p:txBody>
          <a:bodyPr anchor="t">
            <a:normAutofit/>
          </a:bodyPr>
          <a:lstStyle>
            <a:lvl1pPr>
              <a:defRPr sz="3600" b="1">
                <a:latin typeface="Arial" panose="020B0604020202020204" pitchFamily="34" charset="0"/>
                <a:ea typeface="Roboto Medium" panose="02000000000000000000" pitchFamily="2" charset="0"/>
              </a:defRPr>
            </a:lvl1pPr>
          </a:lstStyle>
          <a:p>
            <a:r>
              <a:rPr lang="en-US"/>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0636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FF5DD9-2C52-442D-92E2-8072C0C3D7CD}" type="datetimeFigureOut">
              <a:rPr lang="en-US" dirty="0"/>
              <a:t>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1082893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5/1/2025</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52876455"/>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3D6FB-79CC-4683-A046-BBE785BA1BED}" type="datetimeFigureOut">
              <a:rPr lang="en-US" dirty="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500315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12B3E8-48F1-4B23-8498-D8A04A81EC9C}" type="datetimeFigureOut">
              <a:rPr lang="en-US" dirty="0"/>
              <a:t>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91123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dirty="0"/>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410551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649277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5/1/2025</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34332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5/1/2025</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886246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dirty="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561836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dirty="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1926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584191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5"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5" cy="4351339"/>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spTree>
    <p:extLst>
      <p:ext uri="{BB962C8B-B14F-4D97-AF65-F5344CB8AC3E}">
        <p14:creationId xmlns:p14="http://schemas.microsoft.com/office/powerpoint/2010/main" val="1186730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44050215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Slide Blue">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889914" y="215788"/>
            <a:ext cx="7779279" cy="7483159"/>
            <a:chOff x="5889913" y="215788"/>
            <a:chExt cx="7779279" cy="7483160"/>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sz="1675"/>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sz="1675"/>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867" y="675748"/>
            <a:ext cx="2084832" cy="742586"/>
          </a:xfrm>
          <a:prstGeom prst="rect">
            <a:avLst/>
          </a:prstGeom>
        </p:spPr>
      </p:pic>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709808" y="2367659"/>
            <a:ext cx="10770993" cy="1869054"/>
          </a:xfrm>
          <a:prstGeom prst="rect">
            <a:avLst/>
          </a:prstGeom>
        </p:spPr>
        <p:txBody>
          <a:bodyPr anchor="t">
            <a:noAutofit/>
          </a:bodyPr>
          <a:lstStyle>
            <a:lvl1pPr algn="l">
              <a:lnSpc>
                <a:spcPts val="6699"/>
              </a:lnSpc>
              <a:defRPr sz="6294">
                <a:latin typeface="Roboto Medium" panose="02000000000000000000" pitchFamily="2" charset="0"/>
                <a:ea typeface="Roboto Medium" panose="02000000000000000000" pitchFamily="2" charset="0"/>
              </a:defRPr>
            </a:lvl1pPr>
          </a:lstStyle>
          <a:p>
            <a:r>
              <a:rPr lang="en-US"/>
              <a:t>Ad copy happens here</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752280" y="4479814"/>
            <a:ext cx="10741220" cy="914400"/>
          </a:xfrm>
          <a:prstGeom prst="rect">
            <a:avLst/>
          </a:prstGeom>
        </p:spPr>
        <p:txBody>
          <a:bodyPr>
            <a:normAutofit/>
          </a:bodyPr>
          <a:lstStyle>
            <a:lvl1pPr marL="0" indent="0">
              <a:buNone/>
              <a:defRPr sz="3349"/>
            </a:lvl1pPr>
          </a:lstStyle>
          <a:p>
            <a:pPr lvl="0"/>
            <a:r>
              <a:rPr lang="en-US"/>
              <a:t>Click here to add a subtitle, if needed</a:t>
            </a:r>
          </a:p>
        </p:txBody>
      </p:sp>
      <p:sp>
        <p:nvSpPr>
          <p:cNvPr id="3" name="Text Placeholder 2">
            <a:extLst>
              <a:ext uri="{FF2B5EF4-FFF2-40B4-BE49-F238E27FC236}">
                <a16:creationId xmlns:a16="http://schemas.microsoft.com/office/drawing/2014/main" id="{7B1D72BF-9475-AEA5-FE16-F555A3A47D6B}"/>
              </a:ext>
            </a:extLst>
          </p:cNvPr>
          <p:cNvSpPr>
            <a:spLocks noGrp="1"/>
          </p:cNvSpPr>
          <p:nvPr>
            <p:ph type="body" sz="quarter" idx="11"/>
          </p:nvPr>
        </p:nvSpPr>
        <p:spPr>
          <a:xfrm>
            <a:off x="7942571" y="363238"/>
            <a:ext cx="10165199" cy="914400"/>
          </a:xfrm>
          <a:prstGeom prst="rect">
            <a:avLst/>
          </a:prstGeom>
        </p:spPr>
        <p:txBody>
          <a:bodyPr/>
          <a:lstStyle>
            <a:lvl1pPr marL="0" indent="0">
              <a:buFontTx/>
              <a:buNone/>
              <a:defRPr sz="2987"/>
            </a:lvl1pPr>
          </a:lstStyle>
          <a:p>
            <a:pPr algn="l"/>
            <a:r>
              <a:rPr lang="en-US" i="0">
                <a:effectLst/>
                <a:latin typeface="Roboto Medium" panose="02000000000000000000" pitchFamily="2" charset="0"/>
                <a:ea typeface="Roboto Medium" panose="02000000000000000000" pitchFamily="2" charset="0"/>
              </a:rPr>
              <a:t>May 22–24, 2023</a:t>
            </a:r>
          </a:p>
        </p:txBody>
      </p:sp>
    </p:spTree>
    <p:extLst>
      <p:ext uri="{BB962C8B-B14F-4D97-AF65-F5344CB8AC3E}">
        <p14:creationId xmlns:p14="http://schemas.microsoft.com/office/powerpoint/2010/main" val="138940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510D50-9CC4-40D3-A000-28F22E8BAD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477" y="597863"/>
            <a:ext cx="2351676" cy="776053"/>
          </a:xfrm>
          <a:prstGeom prst="rect">
            <a:avLst/>
          </a:prstGeom>
        </p:spPr>
      </p:pic>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9" name="Rectangle 18">
            <a:extLst>
              <a:ext uri="{FF2B5EF4-FFF2-40B4-BE49-F238E27FC236}">
                <a16:creationId xmlns:a16="http://schemas.microsoft.com/office/drawing/2014/main" id="{D59CE02B-373F-425E-BB60-5AAB65614AA2}"/>
              </a:ext>
            </a:extLst>
          </p:cNvPr>
          <p:cNvSpPr/>
          <p:nvPr userDrawn="1"/>
        </p:nvSpPr>
        <p:spPr>
          <a:xfrm>
            <a:off x="11457873" y="6160655"/>
            <a:ext cx="614054" cy="590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8" name="Picture 17" descr="Shape&#10;&#10;Description automatically generated">
            <a:extLst>
              <a:ext uri="{FF2B5EF4-FFF2-40B4-BE49-F238E27FC236}">
                <a16:creationId xmlns:a16="http://schemas.microsoft.com/office/drawing/2014/main" id="{E386B90A-FC6D-42B0-B6AA-B9371475C6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0837" y="-984163"/>
            <a:ext cx="8360262" cy="8067640"/>
          </a:xfrm>
          <a:prstGeom prst="rect">
            <a:avLst/>
          </a:prstGeom>
        </p:spPr>
      </p:pic>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b="1">
                <a:latin typeface="Arial" panose="020B0604020202020204" pitchFamily="34"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atin typeface="Arial" panose="020B0604020202020204" pitchFamily="34" charset="0"/>
              </a:defRPr>
            </a:lvl1pPr>
          </a:lstStyle>
          <a:p>
            <a:pPr lvl="0"/>
            <a:r>
              <a:rPr lang="en-US"/>
              <a:t>Click here to add a subtitle, if needed</a:t>
            </a:r>
          </a:p>
        </p:txBody>
      </p:sp>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Tree>
    <p:extLst>
      <p:ext uri="{BB962C8B-B14F-4D97-AF65-F5344CB8AC3E}">
        <p14:creationId xmlns:p14="http://schemas.microsoft.com/office/powerpoint/2010/main" val="111324975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560013" y="-168255"/>
            <a:ext cx="7910396"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667480" y="6183984"/>
            <a:ext cx="216817"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6331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ver Slide ">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510D50-9CC4-40D3-A000-28F22E8BAD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477" y="597863"/>
            <a:ext cx="2351676" cy="776053"/>
          </a:xfrm>
          <a:prstGeom prst="rect">
            <a:avLst/>
          </a:prstGeom>
        </p:spPr>
      </p:pic>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59CE02B-373F-425E-BB60-5AAB65614AA2}"/>
              </a:ext>
            </a:extLst>
          </p:cNvPr>
          <p:cNvSpPr/>
          <p:nvPr userDrawn="1"/>
        </p:nvSpPr>
        <p:spPr>
          <a:xfrm>
            <a:off x="11457873" y="6160655"/>
            <a:ext cx="614054" cy="590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hape&#10;&#10;Description automatically generated">
            <a:extLst>
              <a:ext uri="{FF2B5EF4-FFF2-40B4-BE49-F238E27FC236}">
                <a16:creationId xmlns:a16="http://schemas.microsoft.com/office/drawing/2014/main" id="{E386B90A-FC6D-42B0-B6AA-B9371475C6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0837" y="-984163"/>
            <a:ext cx="8360262" cy="8067640"/>
          </a:xfrm>
          <a:prstGeom prst="rect">
            <a:avLst/>
          </a:prstGeom>
        </p:spPr>
      </p:pic>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Tree>
    <p:extLst>
      <p:ext uri="{BB962C8B-B14F-4D97-AF65-F5344CB8AC3E}">
        <p14:creationId xmlns:p14="http://schemas.microsoft.com/office/powerpoint/2010/main" val="319092162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3663388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16" name="Content Placeholder 15">
            <a:extLst>
              <a:ext uri="{FF2B5EF4-FFF2-40B4-BE49-F238E27FC236}">
                <a16:creationId xmlns:a16="http://schemas.microsoft.com/office/drawing/2014/main" id="{A01ED5CC-ECEB-487B-9A55-7825115324D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vl1pPr>
            <a:lvl2pPr marL="457200" indent="0">
              <a:buNone/>
              <a:defRPr sz="800"/>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1093961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2656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Blue - Citation">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10" name="Content Placeholder 15">
            <a:extLst>
              <a:ext uri="{FF2B5EF4-FFF2-40B4-BE49-F238E27FC236}">
                <a16:creationId xmlns:a16="http://schemas.microsoft.com/office/drawing/2014/main" id="{9408FF26-EB11-40CE-A7D7-A2A3B0EBCCC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vl1pPr>
            <a:lvl2pPr marL="457200" indent="0">
              <a:buNone/>
              <a:defRPr sz="800"/>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58807081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555386" y="-193716"/>
            <a:ext cx="777927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465078" y="825489"/>
            <a:ext cx="11003022" cy="6032511"/>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to add divider text</a:t>
            </a:r>
          </a:p>
        </p:txBody>
      </p:sp>
    </p:spTree>
    <p:extLst>
      <p:ext uri="{BB962C8B-B14F-4D97-AF65-F5344CB8AC3E}">
        <p14:creationId xmlns:p14="http://schemas.microsoft.com/office/powerpoint/2010/main" val="197317457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vl1pPr>
            <a:lvl2pPr marL="742950" indent="-285750">
              <a:buFont typeface="Arial" panose="020B0604020202020204" pitchFamily="34" charset="0"/>
              <a:buChar cha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print"/>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834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1799" y="566530"/>
            <a:ext cx="11045421" cy="1034707"/>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21738"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21738" y="2465319"/>
            <a:ext cx="5394960" cy="3704466"/>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6172200"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6172200" y="2485197"/>
            <a:ext cx="5394960" cy="3684588"/>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a:p>
            <a:pPr lvl="0"/>
            <a:endParaRPr lang="en-US"/>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11564632" y="6253880"/>
            <a:ext cx="387846"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113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496957" y="596348"/>
            <a:ext cx="11086006" cy="1007448"/>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492669" y="1621529"/>
            <a:ext cx="5394960" cy="732094"/>
          </a:xfrm>
          <a:prstGeom prst="rect">
            <a:avLst/>
          </a:prstGeom>
        </p:spPr>
        <p:txBody>
          <a:bodyPr anchor="t">
            <a:normAutofit/>
          </a:bodyPr>
          <a:lstStyle>
            <a:lvl1pPr marL="0" indent="0">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482730"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11564632" y="6253880"/>
            <a:ext cx="387846"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88003" y="1621530"/>
            <a:ext cx="5394960" cy="4554984"/>
          </a:xfrm>
          <a:prstGeom prst="rect">
            <a:avLst/>
          </a:prstGeom>
        </p:spPr>
        <p:txBody>
          <a:bodyPr/>
          <a:lstStyle>
            <a:lvl1pPr marL="0" indent="0" algn="ctr">
              <a:buNone/>
              <a:defRPr/>
            </a:lvl1pPr>
          </a:lstStyle>
          <a:p>
            <a:r>
              <a:rPr lang="en-US"/>
              <a:t>Click icon to add picture</a:t>
            </a:r>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85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3600" b="1">
                <a:latin typeface="Arial" panose="020B0604020202020204" pitchFamily="34"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lnSpc>
                <a:spcPct val="100000"/>
              </a:lnSpc>
              <a:buNone/>
              <a:defRPr sz="2200">
                <a:latin typeface="Arial" panose="020B0604020202020204" pitchFamily="34" charset="0"/>
              </a:defRPr>
            </a:lvl1pPr>
            <a:lvl2pPr>
              <a:lnSpc>
                <a:spcPct val="100000"/>
              </a:lnSpc>
              <a:defRPr sz="2000">
                <a:latin typeface="Arial" panose="020B0604020202020204" pitchFamily="34" charset="0"/>
              </a:defRPr>
            </a:lvl2pPr>
            <a:lvl3pPr>
              <a:lnSpc>
                <a:spcPct val="100000"/>
              </a:lnSpc>
              <a:defRPr sz="2000">
                <a:latin typeface="Arial" panose="020B0604020202020204" pitchFamily="34" charset="0"/>
              </a:defRPr>
            </a:lvl3pPr>
            <a:lvl4pPr>
              <a:lnSpc>
                <a:spcPct val="100000"/>
              </a:lnSpc>
              <a:defRPr sz="2000">
                <a:latin typeface="Arial" panose="020B0604020202020204" pitchFamily="34" charset="0"/>
              </a:defRPr>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3493599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6834" y="606287"/>
            <a:ext cx="11036211" cy="1014828"/>
          </a:xfrm>
          <a:prstGeom prst="rect">
            <a:avLst/>
          </a:prstGeom>
        </p:spPr>
        <p:txBody>
          <a:bodyPr>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16836" y="1681163"/>
            <a:ext cx="5394960" cy="732099"/>
          </a:xfrm>
          <a:prstGeom prst="rect">
            <a:avLst/>
          </a:prstGeom>
        </p:spPr>
        <p:txBody>
          <a:bodyPr anchor="t">
            <a:normAutofit/>
          </a:bodyPr>
          <a:lstStyle>
            <a:lvl1pPr marL="0" indent="0">
              <a:buNone/>
              <a:defRPr sz="28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16836"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48247" y="1684228"/>
            <a:ext cx="5394960" cy="4492285"/>
          </a:xfrm>
          <a:prstGeom prst="rect">
            <a:avLst/>
          </a:prstGeom>
        </p:spPr>
        <p:txBody>
          <a:bodyPr/>
          <a:lstStyle>
            <a:lvl1pPr marL="0" indent="0" algn="ctr">
              <a:buNone/>
              <a:defRPr/>
            </a:lvl1pPr>
          </a:lstStyle>
          <a:p>
            <a:r>
              <a:rPr lang="en-US"/>
              <a:t>Click icon to add picture</a:t>
            </a:r>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Tree>
    <p:extLst>
      <p:ext uri="{BB962C8B-B14F-4D97-AF65-F5344CB8AC3E}">
        <p14:creationId xmlns:p14="http://schemas.microsoft.com/office/powerpoint/2010/main" val="52885315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5183188" y="417444"/>
            <a:ext cx="6361566" cy="5754756"/>
          </a:xfrm>
          <a:prstGeom prst="rect">
            <a:avLst/>
          </a:prstGeom>
        </p:spPr>
        <p:txBody>
          <a:bodyPr/>
          <a:lstStyle>
            <a:lvl1pPr marL="0" indent="0">
              <a:spcBef>
                <a:spcPts val="0"/>
              </a:spcBef>
              <a:buFont typeface="Arial" panose="020B0604020202020204" pitchFamily="34" charset="0"/>
              <a:buNone/>
              <a:defRPr sz="28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Bullet one</a:t>
            </a:r>
          </a:p>
          <a:p>
            <a:pPr lvl="2"/>
            <a:r>
              <a:rPr lang="en-US"/>
              <a:t>Bullet two</a:t>
            </a:r>
          </a:p>
          <a:p>
            <a:pPr lvl="3"/>
            <a:r>
              <a:rPr lang="en-US"/>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506896" y="1828801"/>
            <a:ext cx="4265129" cy="434339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6" name="Rectangle 5">
            <a:extLst>
              <a:ext uri="{FF2B5EF4-FFF2-40B4-BE49-F238E27FC236}">
                <a16:creationId xmlns:a16="http://schemas.microsoft.com/office/drawing/2014/main" id="{55166AFE-3792-4CD4-89D3-BBB14F0210D9}"/>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506896" y="606287"/>
            <a:ext cx="4265129" cy="1152939"/>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4225883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2169420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06896" y="2057400"/>
            <a:ext cx="4265129" cy="4114800"/>
          </a:xfrm>
          <a:prstGeom prst="rect">
            <a:avLst/>
          </a:prstGeo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603849" y="1380226"/>
            <a:ext cx="1035170"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54B0A2B-4E8F-4FED-AD72-BD9214CF7468}"/>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B2C3C6-5B62-4B46-88BE-3FDCAD829E47}"/>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834A72C1-4448-4224-A003-6DBFE5E413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9" name="Rectangle 8">
            <a:extLst>
              <a:ext uri="{FF2B5EF4-FFF2-40B4-BE49-F238E27FC236}">
                <a16:creationId xmlns:a16="http://schemas.microsoft.com/office/drawing/2014/main" id="{F7242916-C931-43F1-906F-9A99A9DB45C6}"/>
              </a:ext>
            </a:extLst>
          </p:cNvPr>
          <p:cNvSpPr/>
          <p:nvPr userDrawn="1"/>
        </p:nvSpPr>
        <p:spPr>
          <a:xfrm>
            <a:off x="541732" y="1380226"/>
            <a:ext cx="1132123"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06896" y="596348"/>
            <a:ext cx="4265129" cy="1461052"/>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344924557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487017" y="586136"/>
            <a:ext cx="11066029"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386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023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26201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Copyright languag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F3C714-65FC-9F6B-AF46-489F93DA6C43}"/>
              </a:ext>
            </a:extLst>
          </p:cNvPr>
          <p:cNvSpPr txBox="1"/>
          <p:nvPr userDrawn="1"/>
        </p:nvSpPr>
        <p:spPr>
          <a:xfrm>
            <a:off x="1939392" y="2998113"/>
            <a:ext cx="804651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latin typeface="+mn-lt"/>
                <a:ea typeface="Aptos" panose="020B0004020202020204" pitchFamily="34" charset="0"/>
                <a:cs typeface="Aptos" panose="020B0004020202020204" pitchFamily="34" charset="0"/>
              </a:rPr>
              <a:t>© 2025 Institute for Healthcare Improvement. All rights reserved. Individuals may photocopy these materials for educational, not-for-profit uses, provided that the contents are not altered in any way and that proper attribution is given to IHI as the source of the content. These materials may not be reproduced for commercial, for-profit use in any form or by any means, or republished under any circumstances, without the written permission of the Institute for Healthcare Improvement</a:t>
            </a:r>
          </a:p>
          <a:p>
            <a:endParaRPr lang="en-US" sz="1000">
              <a:latin typeface="+mn-lt"/>
            </a:endParaRPr>
          </a:p>
        </p:txBody>
      </p:sp>
    </p:spTree>
    <p:extLst>
      <p:ext uri="{BB962C8B-B14F-4D97-AF65-F5344CB8AC3E}">
        <p14:creationId xmlns:p14="http://schemas.microsoft.com/office/powerpoint/2010/main" val="171264931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560013" y="-168255"/>
            <a:ext cx="7910396"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667480" y="6183984"/>
            <a:ext cx="216817"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27756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ver Slide ">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510D50-9CC4-40D3-A000-28F22E8BAD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477" y="597863"/>
            <a:ext cx="2351676" cy="776053"/>
          </a:xfrm>
          <a:prstGeom prst="rect">
            <a:avLst/>
          </a:prstGeom>
        </p:spPr>
      </p:pic>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59CE02B-373F-425E-BB60-5AAB65614AA2}"/>
              </a:ext>
            </a:extLst>
          </p:cNvPr>
          <p:cNvSpPr/>
          <p:nvPr userDrawn="1"/>
        </p:nvSpPr>
        <p:spPr>
          <a:xfrm>
            <a:off x="11457873" y="6160655"/>
            <a:ext cx="614054" cy="590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hape&#10;&#10;Description automatically generated">
            <a:extLst>
              <a:ext uri="{FF2B5EF4-FFF2-40B4-BE49-F238E27FC236}">
                <a16:creationId xmlns:a16="http://schemas.microsoft.com/office/drawing/2014/main" id="{E386B90A-FC6D-42B0-B6AA-B9371475C6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90837" y="-984163"/>
            <a:ext cx="8360262" cy="8067640"/>
          </a:xfrm>
          <a:prstGeom prst="rect">
            <a:avLst/>
          </a:prstGeom>
        </p:spPr>
      </p:pic>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Tree>
    <p:extLst>
      <p:ext uri="{BB962C8B-B14F-4D97-AF65-F5344CB8AC3E}">
        <p14:creationId xmlns:p14="http://schemas.microsoft.com/office/powerpoint/2010/main" val="12053749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hite-No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65C28F-7739-75A0-FBB5-77F94DFDD10D}"/>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lnSpc>
                <a:spcPct val="100000"/>
              </a:lnSpc>
              <a:buNone/>
              <a:defRPr sz="2200">
                <a:latin typeface="Arial" panose="020B0604020202020204" pitchFamily="34" charset="0"/>
              </a:defRPr>
            </a:lvl1pPr>
            <a:lvl2pPr>
              <a:lnSpc>
                <a:spcPct val="100000"/>
              </a:lnSpc>
              <a:defRPr sz="2000">
                <a:latin typeface="Arial" panose="020B0604020202020204" pitchFamily="34" charset="0"/>
              </a:defRPr>
            </a:lvl2pPr>
            <a:lvl3pPr>
              <a:lnSpc>
                <a:spcPct val="100000"/>
              </a:lnSpc>
              <a:defRPr sz="2000">
                <a:latin typeface="Arial" panose="020B0604020202020204" pitchFamily="34" charset="0"/>
              </a:defRPr>
            </a:lvl3pPr>
            <a:lvl4pPr>
              <a:lnSpc>
                <a:spcPct val="100000"/>
              </a:lnSpc>
              <a:defRPr sz="2000">
                <a:latin typeface="Arial" panose="020B0604020202020204" pitchFamily="34" charset="0"/>
              </a:defRPr>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3600" b="1">
                <a:latin typeface="Arial" panose="020B0604020202020204" pitchFamily="34" charset="0"/>
                <a:ea typeface="Roboto Medium" panose="02000000000000000000" pitchFamily="2" charset="0"/>
              </a:defRPr>
            </a:lvl1pPr>
          </a:lstStyle>
          <a:p>
            <a:r>
              <a:rPr lang="en-US"/>
              <a:t>Click to add title text</a:t>
            </a:r>
          </a:p>
        </p:txBody>
      </p:sp>
    </p:spTree>
    <p:extLst>
      <p:ext uri="{BB962C8B-B14F-4D97-AF65-F5344CB8AC3E}">
        <p14:creationId xmlns:p14="http://schemas.microsoft.com/office/powerpoint/2010/main" val="149519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804522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16" name="Content Placeholder 15">
            <a:extLst>
              <a:ext uri="{FF2B5EF4-FFF2-40B4-BE49-F238E27FC236}">
                <a16:creationId xmlns:a16="http://schemas.microsoft.com/office/drawing/2014/main" id="{A01ED5CC-ECEB-487B-9A55-7825115324D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vl1pPr>
            <a:lvl2pPr marL="457200" indent="0">
              <a:buNone/>
              <a:defRPr sz="800"/>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119897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04901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Blue - Citation">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10" name="Content Placeholder 15">
            <a:extLst>
              <a:ext uri="{FF2B5EF4-FFF2-40B4-BE49-F238E27FC236}">
                <a16:creationId xmlns:a16="http://schemas.microsoft.com/office/drawing/2014/main" id="{9408FF26-EB11-40CE-A7D7-A2A3B0EBCCC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vl1pPr>
            <a:lvl2pPr marL="457200" indent="0">
              <a:buNone/>
              <a:defRPr sz="800"/>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127324837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555386" y="-193716"/>
            <a:ext cx="777927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465078" y="825489"/>
            <a:ext cx="11003022" cy="6032511"/>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to add divider text</a:t>
            </a:r>
          </a:p>
        </p:txBody>
      </p:sp>
    </p:spTree>
    <p:extLst>
      <p:ext uri="{BB962C8B-B14F-4D97-AF65-F5344CB8AC3E}">
        <p14:creationId xmlns:p14="http://schemas.microsoft.com/office/powerpoint/2010/main" val="175584871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vl1pPr>
            <a:lvl2pPr marL="742950" indent="-285750">
              <a:buFont typeface="Arial" panose="020B0604020202020204" pitchFamily="34" charset="0"/>
              <a:buChar cha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437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1799" y="566530"/>
            <a:ext cx="11045421" cy="1034707"/>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21738"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21738" y="2465319"/>
            <a:ext cx="5394960" cy="3704466"/>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6172200"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6172200" y="2485197"/>
            <a:ext cx="5394960" cy="3684588"/>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a:p>
            <a:pPr lvl="0"/>
            <a:endParaRPr lang="en-US"/>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875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496957" y="596348"/>
            <a:ext cx="11086006" cy="1007448"/>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492669" y="1621529"/>
            <a:ext cx="5394960" cy="732094"/>
          </a:xfrm>
          <a:prstGeom prst="rect">
            <a:avLst/>
          </a:prstGeom>
        </p:spPr>
        <p:txBody>
          <a:bodyPr anchor="t">
            <a:normAutofit/>
          </a:bodyPr>
          <a:lstStyle>
            <a:lvl1pPr marL="0" indent="0">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482730"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88003" y="1621530"/>
            <a:ext cx="5394960" cy="4554984"/>
          </a:xfrm>
          <a:prstGeom prst="rect">
            <a:avLst/>
          </a:prstGeom>
        </p:spPr>
        <p:txBody>
          <a:bodyPr/>
          <a:lstStyle>
            <a:lvl1pPr marL="0" indent="0" algn="ctr">
              <a:buNone/>
              <a:defRPr/>
            </a:lvl1pPr>
          </a:lstStyle>
          <a:p>
            <a:r>
              <a:rPr lang="en-US"/>
              <a:t>Click icon to add picture</a:t>
            </a:r>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750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6834" y="606287"/>
            <a:ext cx="11036211" cy="1014828"/>
          </a:xfrm>
          <a:prstGeom prst="rect">
            <a:avLst/>
          </a:prstGeom>
        </p:spPr>
        <p:txBody>
          <a:bodyPr>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16836" y="1681163"/>
            <a:ext cx="5394960" cy="732099"/>
          </a:xfrm>
          <a:prstGeom prst="rect">
            <a:avLst/>
          </a:prstGeom>
        </p:spPr>
        <p:txBody>
          <a:bodyPr anchor="t">
            <a:normAutofit/>
          </a:bodyPr>
          <a:lstStyle>
            <a:lvl1pPr marL="0" indent="0">
              <a:buNone/>
              <a:defRPr sz="28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16836"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48247" y="1684228"/>
            <a:ext cx="5394960" cy="4492285"/>
          </a:xfrm>
          <a:prstGeom prst="rect">
            <a:avLst/>
          </a:prstGeom>
        </p:spPr>
        <p:txBody>
          <a:bodyPr/>
          <a:lstStyle>
            <a:lvl1pPr marL="0" indent="0" algn="ctr">
              <a:buNone/>
              <a:defRPr/>
            </a:lvl1pPr>
          </a:lstStyle>
          <a:p>
            <a:r>
              <a:rPr lang="en-US"/>
              <a:t>Click icon to add picture</a:t>
            </a:r>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Tree>
    <p:extLst>
      <p:ext uri="{BB962C8B-B14F-4D97-AF65-F5344CB8AC3E}">
        <p14:creationId xmlns:p14="http://schemas.microsoft.com/office/powerpoint/2010/main" val="232068503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5183188" y="417444"/>
            <a:ext cx="6361566" cy="5754756"/>
          </a:xfrm>
          <a:prstGeom prst="rect">
            <a:avLst/>
          </a:prstGeom>
        </p:spPr>
        <p:txBody>
          <a:bodyPr/>
          <a:lstStyle>
            <a:lvl1pPr marL="0" indent="0">
              <a:spcBef>
                <a:spcPts val="0"/>
              </a:spcBef>
              <a:buFont typeface="Arial" panose="020B0604020202020204" pitchFamily="34" charset="0"/>
              <a:buNone/>
              <a:defRPr sz="28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Bullet one</a:t>
            </a:r>
          </a:p>
          <a:p>
            <a:pPr lvl="2"/>
            <a:r>
              <a:rPr lang="en-US"/>
              <a:t>Bullet two</a:t>
            </a:r>
          </a:p>
          <a:p>
            <a:pPr lvl="3"/>
            <a:r>
              <a:rPr lang="en-US"/>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506896" y="1828801"/>
            <a:ext cx="4265129" cy="434339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6" name="Rectangle 5">
            <a:extLst>
              <a:ext uri="{FF2B5EF4-FFF2-40B4-BE49-F238E27FC236}">
                <a16:creationId xmlns:a16="http://schemas.microsoft.com/office/drawing/2014/main" id="{55166AFE-3792-4CD4-89D3-BBB14F0210D9}"/>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506896" y="606287"/>
            <a:ext cx="4265129" cy="1152939"/>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303727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3600" b="1">
                <a:latin typeface="Arial" panose="020B0604020202020204" pitchFamily="34"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lnSpc>
                <a:spcPct val="100000"/>
              </a:lnSpc>
              <a:buNone/>
              <a:defRPr sz="2200">
                <a:latin typeface="Arial" panose="020B0604020202020204" pitchFamily="34" charset="0"/>
              </a:defRPr>
            </a:lvl1pPr>
            <a:lvl2pPr>
              <a:defRPr sz="2000">
                <a:latin typeface="Arial" panose="020B0604020202020204" pitchFamily="34" charset="0"/>
              </a:defRPr>
            </a:lvl2pPr>
            <a:lvl3pPr>
              <a:defRPr sz="2000">
                <a:latin typeface="Arial" panose="020B0604020202020204" pitchFamily="34" charset="0"/>
              </a:defRPr>
            </a:lvl3pPr>
            <a:lvl4pPr>
              <a:defRPr sz="2000">
                <a:latin typeface="Arial" panose="020B0604020202020204" pitchFamily="34" charset="0"/>
              </a:defRPr>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16" name="Content Placeholder 15">
            <a:extLst>
              <a:ext uri="{FF2B5EF4-FFF2-40B4-BE49-F238E27FC236}">
                <a16:creationId xmlns:a16="http://schemas.microsoft.com/office/drawing/2014/main" id="{A01ED5CC-ECEB-487B-9A55-7825115324D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atin typeface="Arial" panose="020B0604020202020204" pitchFamily="34" charset="0"/>
              </a:defRPr>
            </a:lvl1pPr>
            <a:lvl2pPr marL="457200" indent="0">
              <a:buNone/>
              <a:defRPr sz="800">
                <a:latin typeface="Arial" panose="020B0604020202020204" pitchFamily="34" charset="0"/>
              </a:defRPr>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2611812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2457310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06896" y="2057400"/>
            <a:ext cx="4265129" cy="4114800"/>
          </a:xfrm>
          <a:prstGeom prst="rect">
            <a:avLst/>
          </a:prstGeo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603849" y="1380226"/>
            <a:ext cx="1035170"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54B0A2B-4E8F-4FED-AD72-BD9214CF7468}"/>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B2C3C6-5B62-4B46-88BE-3FDCAD829E47}"/>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834A72C1-4448-4224-A003-6DBFE5E413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9" name="Rectangle 8">
            <a:extLst>
              <a:ext uri="{FF2B5EF4-FFF2-40B4-BE49-F238E27FC236}">
                <a16:creationId xmlns:a16="http://schemas.microsoft.com/office/drawing/2014/main" id="{F7242916-C931-43F1-906F-9A99A9DB45C6}"/>
              </a:ext>
            </a:extLst>
          </p:cNvPr>
          <p:cNvSpPr/>
          <p:nvPr userDrawn="1"/>
        </p:nvSpPr>
        <p:spPr>
          <a:xfrm>
            <a:off x="541732" y="1380226"/>
            <a:ext cx="1132123"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06896" y="596348"/>
            <a:ext cx="4265129" cy="1461052"/>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422866412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487017" y="586136"/>
            <a:ext cx="11066029"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33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56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140336"/>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AE51485D-9C4F-488D-B333-61AFC303707E}" type="slidenum">
              <a:rPr lang="en-US"/>
              <a:pPr>
                <a:defRPr/>
              </a:pPr>
              <a:t>‹#›</a:t>
            </a:fld>
            <a:endParaRPr lang="en-US"/>
          </a:p>
        </p:txBody>
      </p:sp>
    </p:spTree>
    <p:extLst>
      <p:ext uri="{BB962C8B-B14F-4D97-AF65-F5344CB8AC3E}">
        <p14:creationId xmlns:p14="http://schemas.microsoft.com/office/powerpoint/2010/main" val="1386827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560013" y="-168255"/>
            <a:ext cx="7910396"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667480" y="6183984"/>
            <a:ext cx="216817"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06423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1422460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16" name="Content Placeholder 15">
            <a:extLst>
              <a:ext uri="{FF2B5EF4-FFF2-40B4-BE49-F238E27FC236}">
                <a16:creationId xmlns:a16="http://schemas.microsoft.com/office/drawing/2014/main" id="{A01ED5CC-ECEB-487B-9A55-7825115324D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vl1pPr>
            <a:lvl2pPr marL="457200" indent="0">
              <a:buNone/>
              <a:defRPr sz="800"/>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17258599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10356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3600" b="1">
                <a:latin typeface="Arial" panose="020B0604020202020204" pitchFamily="34"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lnSpc>
                <a:spcPct val="100000"/>
              </a:lnSpc>
              <a:buNone/>
              <a:defRPr sz="2200" b="1">
                <a:latin typeface="Arial" panose="020B0604020202020204" pitchFamily="34" charset="0"/>
              </a:defRPr>
            </a:lvl1pPr>
            <a:lvl2pPr>
              <a:lnSpc>
                <a:spcPct val="100000"/>
              </a:lnSpc>
              <a:defRPr sz="2000" b="1">
                <a:latin typeface="Arial" panose="020B0604020202020204" pitchFamily="34" charset="0"/>
              </a:defRPr>
            </a:lvl2pPr>
            <a:lvl3pPr>
              <a:lnSpc>
                <a:spcPct val="100000"/>
              </a:lnSpc>
              <a:defRPr sz="2000" b="1">
                <a:latin typeface="Arial" panose="020B0604020202020204" pitchFamily="34" charset="0"/>
              </a:defRPr>
            </a:lvl3pPr>
            <a:lvl4pPr>
              <a:lnSpc>
                <a:spcPct val="100000"/>
              </a:lnSpc>
              <a:defRPr sz="2000" b="1">
                <a:latin typeface="Arial" panose="020B0604020202020204" pitchFamily="34" charset="0"/>
              </a:defRPr>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26205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Blue - Citation">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10" name="Content Placeholder 15">
            <a:extLst>
              <a:ext uri="{FF2B5EF4-FFF2-40B4-BE49-F238E27FC236}">
                <a16:creationId xmlns:a16="http://schemas.microsoft.com/office/drawing/2014/main" id="{9408FF26-EB11-40CE-A7D7-A2A3B0EBCCC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vl1pPr>
            <a:lvl2pPr marL="457200" indent="0">
              <a:buNone/>
              <a:defRPr sz="800"/>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2396425559"/>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555386" y="-193716"/>
            <a:ext cx="777927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465078" y="825489"/>
            <a:ext cx="11003022" cy="6032511"/>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to add divider text</a:t>
            </a:r>
          </a:p>
        </p:txBody>
      </p:sp>
    </p:spTree>
    <p:extLst>
      <p:ext uri="{BB962C8B-B14F-4D97-AF65-F5344CB8AC3E}">
        <p14:creationId xmlns:p14="http://schemas.microsoft.com/office/powerpoint/2010/main" val="782940233"/>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vl1pPr>
            <a:lvl2pPr marL="742950" indent="-285750">
              <a:buFont typeface="Arial" panose="020B0604020202020204" pitchFamily="34" charset="0"/>
              <a:buChar cha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603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1799" y="566530"/>
            <a:ext cx="11045421" cy="1034707"/>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21738"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21738" y="2465319"/>
            <a:ext cx="5394960" cy="3704466"/>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6172200"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6172200" y="2485197"/>
            <a:ext cx="5394960" cy="3684588"/>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a:p>
            <a:pPr lvl="0"/>
            <a:endParaRPr lang="en-US"/>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797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496957" y="596348"/>
            <a:ext cx="11086006" cy="1007448"/>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492669" y="1621529"/>
            <a:ext cx="5394960" cy="732094"/>
          </a:xfrm>
          <a:prstGeom prst="rect">
            <a:avLst/>
          </a:prstGeom>
        </p:spPr>
        <p:txBody>
          <a:bodyPr anchor="t">
            <a:normAutofit/>
          </a:bodyPr>
          <a:lstStyle>
            <a:lvl1pPr marL="0" indent="0">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482730"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88003" y="1621530"/>
            <a:ext cx="5394960" cy="4554984"/>
          </a:xfrm>
          <a:prstGeom prst="rect">
            <a:avLst/>
          </a:prstGeom>
        </p:spPr>
        <p:txBody>
          <a:bodyPr/>
          <a:lstStyle>
            <a:lvl1pPr marL="0" indent="0" algn="ctr">
              <a:buNone/>
              <a:defRPr/>
            </a:lvl1pPr>
          </a:lstStyle>
          <a:p>
            <a:r>
              <a:rPr lang="en-US"/>
              <a:t>Click icon to add picture</a:t>
            </a:r>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448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6834" y="606287"/>
            <a:ext cx="11036211" cy="1014828"/>
          </a:xfrm>
          <a:prstGeom prst="rect">
            <a:avLst/>
          </a:prstGeom>
        </p:spPr>
        <p:txBody>
          <a:bodyPr>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16836" y="1681163"/>
            <a:ext cx="5394960" cy="732099"/>
          </a:xfrm>
          <a:prstGeom prst="rect">
            <a:avLst/>
          </a:prstGeom>
        </p:spPr>
        <p:txBody>
          <a:bodyPr anchor="t">
            <a:normAutofit/>
          </a:bodyPr>
          <a:lstStyle>
            <a:lvl1pPr marL="0" indent="0">
              <a:buNone/>
              <a:defRPr sz="28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16836"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48247" y="1684228"/>
            <a:ext cx="5394960" cy="4492285"/>
          </a:xfrm>
          <a:prstGeom prst="rect">
            <a:avLst/>
          </a:prstGeom>
        </p:spPr>
        <p:txBody>
          <a:bodyPr/>
          <a:lstStyle>
            <a:lvl1pPr marL="0" indent="0" algn="ctr">
              <a:buNone/>
              <a:defRPr/>
            </a:lvl1pPr>
          </a:lstStyle>
          <a:p>
            <a:r>
              <a:rPr lang="en-US"/>
              <a:t>Click icon to add picture</a:t>
            </a:r>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Tree>
    <p:extLst>
      <p:ext uri="{BB962C8B-B14F-4D97-AF65-F5344CB8AC3E}">
        <p14:creationId xmlns:p14="http://schemas.microsoft.com/office/powerpoint/2010/main" val="3824039374"/>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5183188" y="417444"/>
            <a:ext cx="6361566" cy="5754756"/>
          </a:xfrm>
          <a:prstGeom prst="rect">
            <a:avLst/>
          </a:prstGeom>
        </p:spPr>
        <p:txBody>
          <a:bodyPr/>
          <a:lstStyle>
            <a:lvl1pPr marL="0" indent="0">
              <a:spcBef>
                <a:spcPts val="0"/>
              </a:spcBef>
              <a:buFont typeface="Arial" panose="020B0604020202020204" pitchFamily="34" charset="0"/>
              <a:buNone/>
              <a:defRPr sz="28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Bullet one</a:t>
            </a:r>
          </a:p>
          <a:p>
            <a:pPr lvl="2"/>
            <a:r>
              <a:rPr lang="en-US"/>
              <a:t>Bullet two</a:t>
            </a:r>
          </a:p>
          <a:p>
            <a:pPr lvl="3"/>
            <a:r>
              <a:rPr lang="en-US"/>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506896" y="1828801"/>
            <a:ext cx="4265129" cy="434339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6" name="Rectangle 5">
            <a:extLst>
              <a:ext uri="{FF2B5EF4-FFF2-40B4-BE49-F238E27FC236}">
                <a16:creationId xmlns:a16="http://schemas.microsoft.com/office/drawing/2014/main" id="{55166AFE-3792-4CD4-89D3-BBB14F0210D9}"/>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506896" y="606287"/>
            <a:ext cx="4265129" cy="1152939"/>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9788599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25293958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06896" y="2057400"/>
            <a:ext cx="4265129" cy="4114800"/>
          </a:xfrm>
          <a:prstGeom prst="rect">
            <a:avLst/>
          </a:prstGeo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603849" y="1380226"/>
            <a:ext cx="1035170"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54B0A2B-4E8F-4FED-AD72-BD9214CF7468}"/>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B2C3C6-5B62-4B46-88BE-3FDCAD829E47}"/>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834A72C1-4448-4224-A003-6DBFE5E413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9" name="Rectangle 8">
            <a:extLst>
              <a:ext uri="{FF2B5EF4-FFF2-40B4-BE49-F238E27FC236}">
                <a16:creationId xmlns:a16="http://schemas.microsoft.com/office/drawing/2014/main" id="{F7242916-C931-43F1-906F-9A99A9DB45C6}"/>
              </a:ext>
            </a:extLst>
          </p:cNvPr>
          <p:cNvSpPr/>
          <p:nvPr userDrawn="1"/>
        </p:nvSpPr>
        <p:spPr>
          <a:xfrm>
            <a:off x="541732" y="1380226"/>
            <a:ext cx="1132123"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06896" y="596348"/>
            <a:ext cx="4265129" cy="1461052"/>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96318310"/>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487017" y="586136"/>
            <a:ext cx="11066029"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30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Blue - Citation">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3600" b="1">
                <a:latin typeface="Arial" panose="020B0604020202020204" pitchFamily="34"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lnSpc>
                <a:spcPct val="100000"/>
              </a:lnSpc>
              <a:buNone/>
              <a:defRPr sz="2200" b="1">
                <a:latin typeface="Arial" panose="020B0604020202020204" pitchFamily="34" charset="0"/>
              </a:defRPr>
            </a:lvl1pPr>
            <a:lvl2pPr>
              <a:lnSpc>
                <a:spcPct val="100000"/>
              </a:lnSpc>
              <a:defRPr sz="2000" b="1">
                <a:latin typeface="Arial" panose="020B0604020202020204" pitchFamily="34" charset="0"/>
              </a:defRPr>
            </a:lvl2pPr>
            <a:lvl3pPr>
              <a:lnSpc>
                <a:spcPct val="100000"/>
              </a:lnSpc>
              <a:defRPr sz="2000" b="1">
                <a:latin typeface="Arial" panose="020B0604020202020204" pitchFamily="34" charset="0"/>
              </a:defRPr>
            </a:lvl3pPr>
            <a:lvl4pPr>
              <a:lnSpc>
                <a:spcPct val="100000"/>
              </a:lnSpc>
              <a:defRPr sz="2000" b="1">
                <a:latin typeface="Arial" panose="020B0604020202020204" pitchFamily="34" charset="0"/>
              </a:defRPr>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10" name="Content Placeholder 15">
            <a:extLst>
              <a:ext uri="{FF2B5EF4-FFF2-40B4-BE49-F238E27FC236}">
                <a16:creationId xmlns:a16="http://schemas.microsoft.com/office/drawing/2014/main" id="{9408FF26-EB11-40CE-A7D7-A2A3B0EBCCC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atin typeface="Arial" panose="020B0604020202020204" pitchFamily="34" charset="0"/>
              </a:defRPr>
            </a:lvl1pPr>
            <a:lvl2pPr marL="457200" indent="0">
              <a:buNone/>
              <a:defRPr sz="800">
                <a:latin typeface="Arial" panose="020B0604020202020204" pitchFamily="34" charset="0"/>
              </a:defRPr>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3285403220"/>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0512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787741"/>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Blank">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F552BEA-D5AA-4E18-8A21-60AEAB33F088}"/>
              </a:ext>
            </a:extLst>
          </p:cNvPr>
          <p:cNvSpPr>
            <a:spLocks noGrp="1"/>
          </p:cNvSpPr>
          <p:nvPr>
            <p:ph type="title"/>
          </p:nvPr>
        </p:nvSpPr>
        <p:spPr>
          <a:xfrm>
            <a:off x="479424" y="853440"/>
            <a:ext cx="11233151" cy="949236"/>
          </a:xfrm>
        </p:spPr>
        <p:txBody>
          <a:bodyPr/>
          <a:lstStyle/>
          <a:p>
            <a:r>
              <a:rPr lang="en-US"/>
              <a:t>Click to edit Master title style</a:t>
            </a:r>
          </a:p>
        </p:txBody>
      </p:sp>
      <p:sp>
        <p:nvSpPr>
          <p:cNvPr id="7" name="Text Placeholder 3">
            <a:extLst>
              <a:ext uri="{FF2B5EF4-FFF2-40B4-BE49-F238E27FC236}">
                <a16:creationId xmlns:a16="http://schemas.microsoft.com/office/drawing/2014/main" id="{C98C3692-905D-4DE3-AA85-C5032368050A}"/>
              </a:ext>
            </a:extLst>
          </p:cNvPr>
          <p:cNvSpPr>
            <a:spLocks noGrp="1"/>
          </p:cNvSpPr>
          <p:nvPr>
            <p:ph type="body" sz="quarter" idx="10" hasCustomPrompt="1"/>
          </p:nvPr>
        </p:nvSpPr>
        <p:spPr>
          <a:xfrm>
            <a:off x="479424" y="2133601"/>
            <a:ext cx="11233151" cy="3257006"/>
          </a:xfrm>
        </p:spPr>
        <p:txBody>
          <a:bodyPr/>
          <a:lstStyle/>
          <a:p>
            <a:pPr lvl="0"/>
            <a:r>
              <a:rPr lang="en-US"/>
              <a:t>Second level</a:t>
            </a:r>
          </a:p>
          <a:p>
            <a:pPr lvl="1"/>
            <a:r>
              <a:rPr lang="en-US"/>
              <a:t>Third level</a:t>
            </a:r>
          </a:p>
          <a:p>
            <a:pPr lvl="2"/>
            <a:r>
              <a:rPr lang="en-US"/>
              <a:t>Fourth level</a:t>
            </a:r>
          </a:p>
          <a:p>
            <a:pPr lvl="3"/>
            <a:r>
              <a:rPr lang="en-US"/>
              <a:t>Fifth level</a:t>
            </a:r>
          </a:p>
        </p:txBody>
      </p:sp>
    </p:spTree>
    <p:extLst>
      <p:ext uri="{BB962C8B-B14F-4D97-AF65-F5344CB8AC3E}">
        <p14:creationId xmlns:p14="http://schemas.microsoft.com/office/powerpoint/2010/main" val="8916879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ECECDF0-A26C-4142-96D2-9DD42ED7B2EF}"/>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2486174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560013" y="-168255"/>
            <a:ext cx="7910396"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667480" y="6183984"/>
            <a:ext cx="216817"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25242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ver Slide ">
    <p:bg>
      <p:bgRef idx="1001">
        <a:schemeClr val="bg2"/>
      </p:bgRef>
    </p:bg>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E7AFC621-3F1D-49A9-80A3-6F87D1084EE7}"/>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133816" y="3120131"/>
            <a:ext cx="12154181" cy="5889831"/>
          </a:xfrm>
          <a:prstGeom prst="rect">
            <a:avLst/>
          </a:prstGeom>
        </p:spPr>
      </p:pic>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589026" y="6183984"/>
            <a:ext cx="431340" cy="593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436119"/>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over Slide ">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AFC621-3F1D-49A9-80A3-6F87D1084EE7}"/>
              </a:ext>
            </a:extLst>
          </p:cNvPr>
          <p:cNvPicPr>
            <a:picLocks noChangeAspect="1"/>
          </p:cNvPicPr>
          <p:nvPr userDrawn="1"/>
        </p:nvPicPr>
        <p:blipFill rotWithShape="1">
          <a:blip r:embed="rId2" cstate="email">
            <a:duotone>
              <a:schemeClr val="accent1">
                <a:shade val="45000"/>
                <a:satMod val="135000"/>
              </a:schemeClr>
              <a:prstClr val="white"/>
            </a:duotone>
            <a:alphaModFix amt="20000"/>
            <a:extLst>
              <a:ext uri="{BEBA8EAE-BF5A-486C-A8C5-ECC9F3942E4B}">
                <a14:imgProps xmlns:a14="http://schemas.microsoft.com/office/drawing/2010/main">
                  <a14:imgLayer r:embed="rId3">
                    <a14:imgEffect>
                      <a14:colorTemperature colorTemp="47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2952540"/>
            <a:ext cx="12020365" cy="3905460"/>
          </a:xfrm>
          <a:prstGeom prst="rect">
            <a:avLst/>
          </a:prstGeom>
        </p:spPr>
      </p:pic>
      <p:pic>
        <p:nvPicPr>
          <p:cNvPr id="9" name="Picture 8">
            <a:extLst>
              <a:ext uri="{FF2B5EF4-FFF2-40B4-BE49-F238E27FC236}">
                <a16:creationId xmlns:a16="http://schemas.microsoft.com/office/drawing/2014/main" id="{4C510D50-9CC4-40D3-A000-28F22E8BAD4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3377" y="560724"/>
            <a:ext cx="2534866" cy="899534"/>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1" y="5919145"/>
            <a:ext cx="10492668"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274642" y="6183984"/>
            <a:ext cx="745724" cy="593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976869"/>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17637588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23513"/>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555386" y="-193716"/>
            <a:ext cx="777927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465078" y="825489"/>
            <a:ext cx="11003022" cy="6032511"/>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to add divider text</a:t>
            </a:r>
          </a:p>
        </p:txBody>
      </p:sp>
    </p:spTree>
    <p:extLst>
      <p:ext uri="{BB962C8B-B14F-4D97-AF65-F5344CB8AC3E}">
        <p14:creationId xmlns:p14="http://schemas.microsoft.com/office/powerpoint/2010/main" val="382418420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555386" y="-193716"/>
            <a:ext cx="777927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latin typeface="Arial" panose="020B0604020202020204" pitchFamily="34" charset="0"/>
              </a:endParaRPr>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latin typeface="Arial" panose="020B0604020202020204" pitchFamily="34" charset="0"/>
              </a:endParaRPr>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465078" y="825489"/>
            <a:ext cx="11003022" cy="6032511"/>
          </a:xfrm>
          <a:prstGeom prst="rect">
            <a:avLst/>
          </a:prstGeom>
        </p:spPr>
        <p:txBody>
          <a:bodyPr anchor="t">
            <a:noAutofit/>
          </a:bodyPr>
          <a:lstStyle>
            <a:lvl1pPr algn="l">
              <a:lnSpc>
                <a:spcPct val="100000"/>
              </a:lnSpc>
              <a:defRPr sz="5400" b="1">
                <a:latin typeface="Arial" panose="020B0604020202020204" pitchFamily="34" charset="0"/>
                <a:ea typeface="Roboto Medium" panose="02000000000000000000" pitchFamily="2" charset="0"/>
              </a:defRPr>
            </a:lvl1pPr>
          </a:lstStyle>
          <a:p>
            <a:r>
              <a:rPr lang="en-US"/>
              <a:t>Click to add divider text</a:t>
            </a:r>
          </a:p>
        </p:txBody>
      </p:sp>
    </p:spTree>
    <p:extLst>
      <p:ext uri="{BB962C8B-B14F-4D97-AF65-F5344CB8AC3E}">
        <p14:creationId xmlns:p14="http://schemas.microsoft.com/office/powerpoint/2010/main" val="4071967348"/>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Divider Slid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hape&#10;&#10;Description automatically generated with medium confidence">
            <a:extLst>
              <a:ext uri="{FF2B5EF4-FFF2-40B4-BE49-F238E27FC236}">
                <a16:creationId xmlns:a16="http://schemas.microsoft.com/office/drawing/2014/main" id="{00A290A5-4132-449E-AD76-16902726AD44}"/>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511027" y="1777042"/>
            <a:ext cx="11446262" cy="5243751"/>
          </a:xfrm>
          <a:prstGeom prst="rect">
            <a:avLst/>
          </a:prstGeom>
        </p:spPr>
      </p:pic>
    </p:spTree>
    <p:extLst>
      <p:ext uri="{BB962C8B-B14F-4D97-AF65-F5344CB8AC3E}">
        <p14:creationId xmlns:p14="http://schemas.microsoft.com/office/powerpoint/2010/main" val="2305988372"/>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vl1pPr>
            <a:lvl2pPr marL="742950" indent="-285750">
              <a:buFont typeface="Arial" panose="020B0604020202020204" pitchFamily="34" charset="0"/>
              <a:buChar cha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8382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1799" y="566530"/>
            <a:ext cx="11045421" cy="1034707"/>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21738"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21738" y="2465319"/>
            <a:ext cx="5394960" cy="3704466"/>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6172200"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6172200" y="2485197"/>
            <a:ext cx="5394960" cy="3684588"/>
          </a:xfrm>
          <a:prstGeom prst="rect">
            <a:avLst/>
          </a:prstGeom>
        </p:spPr>
        <p:txBody>
          <a:bodyPr/>
          <a:lstStyle>
            <a:lvl1pPr marL="0" indent="0">
              <a:buNone/>
              <a:defRPr sz="2000"/>
            </a:lvl1pPr>
            <a:lvl2pPr>
              <a:defRPr sz="1800"/>
            </a:lvl2pPr>
            <a:lvl3pPr>
              <a:defRPr sz="1800"/>
            </a:lvl3pPr>
          </a:lstStyle>
          <a:p>
            <a:pPr lvl="0"/>
            <a:r>
              <a:rPr lang="en-US"/>
              <a:t>Click to add body text</a:t>
            </a:r>
          </a:p>
          <a:p>
            <a:pPr lvl="1"/>
            <a:r>
              <a:rPr lang="en-US"/>
              <a:t>Bullet one</a:t>
            </a:r>
          </a:p>
          <a:p>
            <a:pPr lvl="2"/>
            <a:r>
              <a:rPr lang="en-US"/>
              <a:t>Bullet two</a:t>
            </a:r>
          </a:p>
          <a:p>
            <a:pPr lvl="0"/>
            <a:endParaRPr lang="en-US"/>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2969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496957" y="596348"/>
            <a:ext cx="11086006" cy="1007448"/>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492669" y="1621529"/>
            <a:ext cx="5394960" cy="732094"/>
          </a:xfrm>
          <a:prstGeom prst="rect">
            <a:avLst/>
          </a:prstGeom>
        </p:spPr>
        <p:txBody>
          <a:bodyPr anchor="t">
            <a:normAutofit/>
          </a:bodyPr>
          <a:lstStyle>
            <a:lvl1pPr marL="0" indent="0">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482730"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88003" y="1621530"/>
            <a:ext cx="5394960" cy="4554984"/>
          </a:xfrm>
          <a:prstGeom prst="rect">
            <a:avLst/>
          </a:prstGeom>
        </p:spPr>
        <p:txBody>
          <a:bodyPr/>
          <a:lstStyle>
            <a:lvl1pPr marL="0" indent="0" algn="ctr">
              <a:buNone/>
              <a:defRPr/>
            </a:lvl1pPr>
          </a:lstStyle>
          <a:p>
            <a:r>
              <a:rPr lang="en-US"/>
              <a:t>Click icon to add picture</a:t>
            </a:r>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208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6834" y="606287"/>
            <a:ext cx="11036211" cy="1014828"/>
          </a:xfrm>
          <a:prstGeom prst="rect">
            <a:avLst/>
          </a:prstGeom>
        </p:spPr>
        <p:txBody>
          <a:bodyPr>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16836" y="1681163"/>
            <a:ext cx="5394960" cy="732099"/>
          </a:xfrm>
          <a:prstGeom prst="rect">
            <a:avLst/>
          </a:prstGeom>
        </p:spPr>
        <p:txBody>
          <a:bodyPr anchor="t">
            <a:normAutofit/>
          </a:bodyPr>
          <a:lstStyle>
            <a:lvl1pPr marL="0" indent="0">
              <a:buNone/>
              <a:defRPr sz="28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16836"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a:t>Click to add body text</a:t>
            </a:r>
          </a:p>
          <a:p>
            <a:pPr lvl="1"/>
            <a:r>
              <a:rPr lang="en-US"/>
              <a:t>Bullet one</a:t>
            </a:r>
          </a:p>
          <a:p>
            <a:pPr lvl="2"/>
            <a:r>
              <a:rPr lang="en-US"/>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48247" y="1684228"/>
            <a:ext cx="5394960" cy="4492285"/>
          </a:xfrm>
          <a:prstGeom prst="rect">
            <a:avLst/>
          </a:prstGeom>
        </p:spPr>
        <p:txBody>
          <a:bodyPr/>
          <a:lstStyle>
            <a:lvl1pPr marL="0" indent="0" algn="ctr">
              <a:buNone/>
              <a:defRPr/>
            </a:lvl1pPr>
          </a:lstStyle>
          <a:p>
            <a:r>
              <a:rPr lang="en-US"/>
              <a:t>Click icon to add picture</a:t>
            </a:r>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Tree>
    <p:extLst>
      <p:ext uri="{BB962C8B-B14F-4D97-AF65-F5344CB8AC3E}">
        <p14:creationId xmlns:p14="http://schemas.microsoft.com/office/powerpoint/2010/main" val="1706766411"/>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506896" y="606287"/>
            <a:ext cx="4265129" cy="1152939"/>
          </a:xfrm>
          <a:prstGeom prst="rect">
            <a:avLst/>
          </a:prstGeom>
        </p:spPr>
        <p:txBody>
          <a:bodyPr anchor="t"/>
          <a:lstStyle>
            <a:lvl1pPr>
              <a:defRPr sz="3200"/>
            </a:lvl1pPr>
          </a:lstStyle>
          <a:p>
            <a:r>
              <a:rPr lang="en-US"/>
              <a:t>Click to add title text</a:t>
            </a:r>
          </a:p>
        </p:txBody>
      </p:sp>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5183188" y="417444"/>
            <a:ext cx="6361566" cy="5754756"/>
          </a:xfrm>
          <a:prstGeom prst="rect">
            <a:avLst/>
          </a:prstGeom>
        </p:spPr>
        <p:txBody>
          <a:bodyPr/>
          <a:lstStyle>
            <a:lvl1pPr marL="0" indent="0">
              <a:spcBef>
                <a:spcPts val="0"/>
              </a:spcBef>
              <a:buFont typeface="Arial" panose="020B0604020202020204" pitchFamily="34" charset="0"/>
              <a:buNone/>
              <a:defRPr sz="28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Bullet one</a:t>
            </a:r>
          </a:p>
          <a:p>
            <a:pPr lvl="2"/>
            <a:r>
              <a:rPr lang="en-US"/>
              <a:t>Bullet two</a:t>
            </a:r>
          </a:p>
          <a:p>
            <a:pPr lvl="3"/>
            <a:r>
              <a:rPr lang="en-US"/>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506896" y="1828801"/>
            <a:ext cx="4265129" cy="434339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1444418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32385580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06896" y="2057400"/>
            <a:ext cx="4265129" cy="4114800"/>
          </a:xfrm>
          <a:prstGeom prst="rect">
            <a:avLst/>
          </a:prstGeo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603849" y="1380226"/>
            <a:ext cx="1035170"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06896" y="596348"/>
            <a:ext cx="4265129" cy="1461052"/>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245791364"/>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487017" y="586136"/>
            <a:ext cx="11066029"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7856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21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lnSpc>
                <a:spcPct val="100000"/>
              </a:lnSpc>
              <a:buFontTx/>
              <a:buNone/>
              <a:defRPr sz="2200">
                <a:latin typeface="Arial" panose="020B0604020202020204" pitchFamily="34" charset="0"/>
              </a:defRPr>
            </a:lvl1pPr>
            <a:lvl2pPr marL="742950" indent="-285750">
              <a:lnSpc>
                <a:spcPct val="100000"/>
              </a:lnSpc>
              <a:buFont typeface="Arial" panose="020B0604020202020204" pitchFamily="34" charset="0"/>
              <a:buChar char="•"/>
              <a:defRPr sz="2000">
                <a:latin typeface="Arial" panose="020B0604020202020204" pitchFamily="34" charset="0"/>
              </a:defRPr>
            </a:lvl2pPr>
            <a:lvl3pPr>
              <a:lnSpc>
                <a:spcPct val="100000"/>
              </a:lnSpc>
              <a:defRPr sz="2000">
                <a:latin typeface="Arial" panose="020B0604020202020204" pitchFamily="34" charset="0"/>
              </a:defRPr>
            </a:lvl3pPr>
            <a:lvl4pPr>
              <a:lnSpc>
                <a:spcPct val="100000"/>
              </a:lnSpc>
              <a:defRPr sz="2000">
                <a:latin typeface="Arial" panose="020B0604020202020204" pitchFamily="34" charset="0"/>
              </a:defRPr>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lnSpc>
                <a:spcPct val="100000"/>
              </a:lnSpc>
              <a:buFontTx/>
              <a:buNone/>
              <a:defRPr sz="2200">
                <a:latin typeface="Arial" panose="020B0604020202020204" pitchFamily="34" charset="0"/>
              </a:defRPr>
            </a:lvl1pPr>
            <a:lvl2pPr>
              <a:lnSpc>
                <a:spcPct val="100000"/>
              </a:lnSpc>
              <a:defRPr sz="2000">
                <a:latin typeface="Arial" panose="020B0604020202020204" pitchFamily="34" charset="0"/>
              </a:defRPr>
            </a:lvl2pPr>
            <a:lvl3pPr>
              <a:lnSpc>
                <a:spcPct val="100000"/>
              </a:lnSpc>
              <a:defRPr sz="2000">
                <a:latin typeface="Arial" panose="020B0604020202020204" pitchFamily="34" charset="0"/>
              </a:defRPr>
            </a:lvl3pPr>
            <a:lvl4pPr>
              <a:lnSpc>
                <a:spcPct val="100000"/>
              </a:lnSpc>
              <a:defRPr sz="2000">
                <a:latin typeface="Arial" panose="020B0604020202020204" pitchFamily="34" charset="0"/>
              </a:defRPr>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print"/>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3600" b="1">
                <a:latin typeface="Arial" panose="020B0604020202020204" pitchFamily="34"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2387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404849"/>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3086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25195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06481"/>
            <a:ext cx="8026400" cy="1865126"/>
          </a:xfrm>
          <a:noFill/>
          <a:ln>
            <a:noFill/>
          </a:ln>
        </p:spPr>
        <p:txBody>
          <a:bodyPr wrap="square" anchor="b" anchorCtr="0">
            <a:spAutoFit/>
          </a:bodyPr>
          <a:lstStyle>
            <a:lvl1pPr algn="l">
              <a:lnSpc>
                <a:spcPct val="80000"/>
              </a:lnSpc>
              <a:defRPr sz="72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1828800" y="3952557"/>
            <a:ext cx="8026400" cy="461665"/>
          </a:xfrm>
          <a:noFill/>
          <a:ln>
            <a:noFill/>
          </a:ln>
        </p:spPr>
        <p:txBody>
          <a:bodyPr>
            <a:spAutoFit/>
          </a:bodyPr>
          <a:lstStyle>
            <a:lvl1pPr marL="0" indent="0" algn="l">
              <a:lnSpc>
                <a:spcPct val="100000"/>
              </a:lnSpc>
              <a:spcBef>
                <a:spcPts val="0"/>
              </a:spcBef>
              <a:buNone/>
              <a:defRPr sz="2400" i="1">
                <a:solidFill>
                  <a:schemeClr val="bg1"/>
                </a:solidFill>
                <a:latin typeface="Georgia" panose="02040502050405020303" pitchFamily="18" charset="0"/>
              </a:defRPr>
            </a:lvl1pPr>
            <a:lvl2pPr marL="609574" indent="0" algn="ctr">
              <a:buNone/>
              <a:defRPr>
                <a:solidFill>
                  <a:schemeClr val="tx1">
                    <a:tint val="75000"/>
                  </a:schemeClr>
                </a:solidFill>
              </a:defRPr>
            </a:lvl2pPr>
            <a:lvl3pPr marL="1219149" indent="0" algn="ctr">
              <a:buNone/>
              <a:defRPr>
                <a:solidFill>
                  <a:schemeClr val="tx1">
                    <a:tint val="75000"/>
                  </a:schemeClr>
                </a:solidFill>
              </a:defRPr>
            </a:lvl3pPr>
            <a:lvl4pPr marL="1828723" indent="0" algn="ctr">
              <a:buNone/>
              <a:defRPr>
                <a:solidFill>
                  <a:schemeClr val="tx1">
                    <a:tint val="75000"/>
                  </a:schemeClr>
                </a:solidFill>
              </a:defRPr>
            </a:lvl4pPr>
            <a:lvl5pPr marL="2438296" indent="0" algn="ctr">
              <a:buNone/>
              <a:defRPr>
                <a:solidFill>
                  <a:schemeClr val="tx1">
                    <a:tint val="75000"/>
                  </a:schemeClr>
                </a:solidFill>
              </a:defRPr>
            </a:lvl5pPr>
            <a:lvl6pPr marL="3047871" indent="0" algn="ctr">
              <a:buNone/>
              <a:defRPr>
                <a:solidFill>
                  <a:schemeClr val="tx1">
                    <a:tint val="75000"/>
                  </a:schemeClr>
                </a:solidFill>
              </a:defRPr>
            </a:lvl6pPr>
            <a:lvl7pPr marL="3657445" indent="0" algn="ctr">
              <a:buNone/>
              <a:defRPr>
                <a:solidFill>
                  <a:schemeClr val="tx1">
                    <a:tint val="75000"/>
                  </a:schemeClr>
                </a:solidFill>
              </a:defRPr>
            </a:lvl7pPr>
            <a:lvl8pPr marL="4267019" indent="0" algn="ctr">
              <a:buNone/>
              <a:defRPr>
                <a:solidFill>
                  <a:schemeClr val="tx1">
                    <a:tint val="75000"/>
                  </a:schemeClr>
                </a:solidFill>
              </a:defRPr>
            </a:lvl8pPr>
            <a:lvl9pPr marL="4876592" indent="0" algn="ctr">
              <a:buNone/>
              <a:defRPr>
                <a:solidFill>
                  <a:schemeClr val="tx1">
                    <a:tint val="75000"/>
                  </a:schemeClr>
                </a:solidFill>
              </a:defRPr>
            </a:lvl9pPr>
          </a:lstStyle>
          <a:p>
            <a:r>
              <a:rPr lang="en-US"/>
              <a:t>Click to edit Master subtitle style</a:t>
            </a:r>
          </a:p>
        </p:txBody>
      </p:sp>
      <p:pic>
        <p:nvPicPr>
          <p:cNvPr id="5" name="Picture 4" descr="IHI_Symbo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06834" y="6224158"/>
            <a:ext cx="475569" cy="469393"/>
          </a:xfrm>
          <a:prstGeom prst="rect">
            <a:avLst/>
          </a:prstGeom>
          <a:noFill/>
          <a:ln>
            <a:noFill/>
          </a:ln>
        </p:spPr>
      </p:pic>
    </p:spTree>
    <p:extLst>
      <p:ext uri="{BB962C8B-B14F-4D97-AF65-F5344CB8AC3E}">
        <p14:creationId xmlns:p14="http://schemas.microsoft.com/office/powerpoint/2010/main" val="31608590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560013" y="-168255"/>
            <a:ext cx="7910396"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667480" y="6183984"/>
            <a:ext cx="216817"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817894"/>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over Slide ">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510D50-9CC4-40D3-A000-28F22E8BAD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477" y="597863"/>
            <a:ext cx="2351676" cy="776053"/>
          </a:xfrm>
          <a:prstGeom prst="rect">
            <a:avLst/>
          </a:prstGeom>
        </p:spPr>
      </p:pic>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59CE02B-373F-425E-BB60-5AAB65614AA2}"/>
              </a:ext>
            </a:extLst>
          </p:cNvPr>
          <p:cNvSpPr/>
          <p:nvPr userDrawn="1"/>
        </p:nvSpPr>
        <p:spPr>
          <a:xfrm>
            <a:off x="11457873" y="6160655"/>
            <a:ext cx="614054" cy="590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hape&#10;&#10;Description automatically generated">
            <a:extLst>
              <a:ext uri="{FF2B5EF4-FFF2-40B4-BE49-F238E27FC236}">
                <a16:creationId xmlns:a16="http://schemas.microsoft.com/office/drawing/2014/main" id="{E386B90A-FC6D-42B0-B6AA-B9371475C6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90837" y="-984163"/>
            <a:ext cx="8360262" cy="8067640"/>
          </a:xfrm>
          <a:prstGeom prst="rect">
            <a:avLst/>
          </a:prstGeom>
        </p:spPr>
      </p:pic>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Tree>
    <p:extLst>
      <p:ext uri="{BB962C8B-B14F-4D97-AF65-F5344CB8AC3E}">
        <p14:creationId xmlns:p14="http://schemas.microsoft.com/office/powerpoint/2010/main" val="3277645617"/>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13592705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16" name="Content Placeholder 15">
            <a:extLst>
              <a:ext uri="{FF2B5EF4-FFF2-40B4-BE49-F238E27FC236}">
                <a16:creationId xmlns:a16="http://schemas.microsoft.com/office/drawing/2014/main" id="{A01ED5CC-ECEB-487B-9A55-7825115324D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vl1pPr>
            <a:lvl2pPr marL="457200" indent="0">
              <a:buNone/>
              <a:defRPr sz="800"/>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38879312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181421"/>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Slide Blue - Citation">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10" name="Content Placeholder 15">
            <a:extLst>
              <a:ext uri="{FF2B5EF4-FFF2-40B4-BE49-F238E27FC236}">
                <a16:creationId xmlns:a16="http://schemas.microsoft.com/office/drawing/2014/main" id="{9408FF26-EB11-40CE-A7D7-A2A3B0EBCCC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vl1pPr>
            <a:lvl2pPr marL="457200" indent="0">
              <a:buNone/>
              <a:defRPr sz="800"/>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spTree>
    <p:extLst>
      <p:ext uri="{BB962C8B-B14F-4D97-AF65-F5344CB8AC3E}">
        <p14:creationId xmlns:p14="http://schemas.microsoft.com/office/powerpoint/2010/main" val="1846732926"/>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555386" y="-193716"/>
            <a:ext cx="777927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465078" y="825489"/>
            <a:ext cx="11003022" cy="6032511"/>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to add divider text</a:t>
            </a:r>
          </a:p>
        </p:txBody>
      </p:sp>
    </p:spTree>
    <p:extLst>
      <p:ext uri="{BB962C8B-B14F-4D97-AF65-F5344CB8AC3E}">
        <p14:creationId xmlns:p14="http://schemas.microsoft.com/office/powerpoint/2010/main" val="39973915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0.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8.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8.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image" Target="../media/image8.png"/><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theme" Target="../theme/theme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heme" Target="../theme/theme6.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image" Target="../media/image8.png"/><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10" Type="http://schemas.openxmlformats.org/officeDocument/2006/relationships/image" Target="../media/image23.jpeg"/><Relationship Id="rId4" Type="http://schemas.openxmlformats.org/officeDocument/2006/relationships/slideLayout" Target="../slideLayouts/slideLayout11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image" Target="../media/image8.png"/><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 Type="http://schemas.openxmlformats.org/officeDocument/2006/relationships/slideLayout" Target="../slideLayouts/slideLayout141.xml"/><Relationship Id="rId21" Type="http://schemas.openxmlformats.org/officeDocument/2006/relationships/theme" Target="../theme/theme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21" cstate="print"/>
          <a:stretch>
            <a:fillRect/>
          </a:stretch>
        </p:blipFill>
        <p:spPr>
          <a:xfrm>
            <a:off x="11584510" y="6253880"/>
            <a:ext cx="387846" cy="382809"/>
          </a:xfrm>
          <a:prstGeom prst="rect">
            <a:avLst/>
          </a:prstGeom>
          <a:noFill/>
          <a:ln>
            <a:noFill/>
          </a:ln>
        </p:spPr>
      </p:pic>
      <p:sp>
        <p:nvSpPr>
          <p:cNvPr id="3" name="TextBox 2">
            <a:extLst>
              <a:ext uri="{FF2B5EF4-FFF2-40B4-BE49-F238E27FC236}">
                <a16:creationId xmlns:a16="http://schemas.microsoft.com/office/drawing/2014/main" id="{6B89CAE3-8C16-7CF9-D537-0BFC7BB6B7D1}"/>
              </a:ext>
            </a:extLst>
          </p:cNvPr>
          <p:cNvSpPr txBox="1"/>
          <p:nvPr>
            <p:extLst>
              <p:ext uri="{1162E1C5-73C7-4A58-AE30-91384D911F3F}">
                <p184:classification xmlns:p184="http://schemas.microsoft.com/office/powerpoint/2018/4/main" val="ftr"/>
              </p:ext>
            </p:extLst>
          </p:nvPr>
        </p:nvSpPr>
        <p:spPr>
          <a:xfrm>
            <a:off x="63500" y="6642100"/>
            <a:ext cx="1301750"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4093592145"/>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50" r:id="rId3"/>
    <p:sldLayoutId id="2147483671" r:id="rId4"/>
    <p:sldLayoutId id="2147483668" r:id="rId5"/>
    <p:sldLayoutId id="2147483664" r:id="rId6"/>
    <p:sldLayoutId id="2147483669" r:id="rId7"/>
    <p:sldLayoutId id="2147483651" r:id="rId8"/>
    <p:sldLayoutId id="2147483652" r:id="rId9"/>
    <p:sldLayoutId id="2147483653" r:id="rId10"/>
    <p:sldLayoutId id="2147483663" r:id="rId11"/>
    <p:sldLayoutId id="2147483666" r:id="rId12"/>
    <p:sldLayoutId id="2147483656" r:id="rId13"/>
    <p:sldLayoutId id="2147483657" r:id="rId14"/>
    <p:sldLayoutId id="2147483665" r:id="rId15"/>
    <p:sldLayoutId id="2147483654" r:id="rId16"/>
    <p:sldLayoutId id="2147483655" r:id="rId17"/>
    <p:sldLayoutId id="2147483667" r:id="rId18"/>
    <p:sldLayoutId id="2147483691" r:id="rId19"/>
  </p:sldLayoutIdLst>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5/1/2025</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a:p>
        </p:txBody>
      </p:sp>
      <p:sp>
        <p:nvSpPr>
          <p:cNvPr id="9" name="TextBox 8">
            <a:extLst>
              <a:ext uri="{FF2B5EF4-FFF2-40B4-BE49-F238E27FC236}">
                <a16:creationId xmlns:a16="http://schemas.microsoft.com/office/drawing/2014/main" id="{BB0C4DB2-0887-FA5A-98BF-114824390EB4}"/>
              </a:ext>
            </a:extLst>
          </p:cNvPr>
          <p:cNvSpPr txBox="1"/>
          <p:nvPr>
            <p:extLst>
              <p:ext uri="{1162E1C5-73C7-4A58-AE30-91384D911F3F}">
                <p184:classification xmlns:p184="http://schemas.microsoft.com/office/powerpoint/2018/4/main" val="ftr"/>
              </p:ext>
            </p:extLst>
          </p:nvPr>
        </p:nvSpPr>
        <p:spPr>
          <a:xfrm>
            <a:off x="63500" y="6642100"/>
            <a:ext cx="1301750"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224655381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20" cstate="print"/>
          <a:stretch>
            <a:fillRect/>
          </a:stretch>
        </p:blipFill>
        <p:spPr>
          <a:xfrm>
            <a:off x="11584510" y="6253880"/>
            <a:ext cx="387846" cy="382809"/>
          </a:xfrm>
          <a:prstGeom prst="rect">
            <a:avLst/>
          </a:prstGeom>
          <a:noFill/>
          <a:ln>
            <a:noFill/>
          </a:ln>
        </p:spPr>
      </p:pic>
      <p:sp>
        <p:nvSpPr>
          <p:cNvPr id="3" name="TextBox 2">
            <a:extLst>
              <a:ext uri="{FF2B5EF4-FFF2-40B4-BE49-F238E27FC236}">
                <a16:creationId xmlns:a16="http://schemas.microsoft.com/office/drawing/2014/main" id="{263330B0-8EFE-D22B-1073-BD36FB215765}"/>
              </a:ext>
            </a:extLst>
          </p:cNvPr>
          <p:cNvSpPr txBox="1"/>
          <p:nvPr>
            <p:extLst>
              <p:ext uri="{1162E1C5-73C7-4A58-AE30-91384D911F3F}">
                <p184:classification xmlns:p184="http://schemas.microsoft.com/office/powerpoint/2018/4/main" val="ftr"/>
              </p:ext>
            </p:extLst>
          </p:nvPr>
        </p:nvSpPr>
        <p:spPr>
          <a:xfrm>
            <a:off x="63500" y="6642100"/>
            <a:ext cx="1301750"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1056644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TextBox 2">
            <a:extLst>
              <a:ext uri="{FF2B5EF4-FFF2-40B4-BE49-F238E27FC236}">
                <a16:creationId xmlns:a16="http://schemas.microsoft.com/office/drawing/2014/main" id="{27FC0ACA-2EAE-036B-669E-450D01B1F2EF}"/>
              </a:ext>
            </a:extLst>
          </p:cNvPr>
          <p:cNvSpPr txBox="1"/>
          <p:nvPr>
            <p:extLst>
              <p:ext uri="{1162E1C5-73C7-4A58-AE30-91384D911F3F}">
                <p184:classification xmlns:p184="http://schemas.microsoft.com/office/powerpoint/2018/4/main" val="ftr"/>
              </p:ext>
            </p:extLst>
          </p:nvPr>
        </p:nvSpPr>
        <p:spPr>
          <a:xfrm>
            <a:off x="63500" y="6642100"/>
            <a:ext cx="1301750"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428979434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TextBox 2">
            <a:extLst>
              <a:ext uri="{FF2B5EF4-FFF2-40B4-BE49-F238E27FC236}">
                <a16:creationId xmlns:a16="http://schemas.microsoft.com/office/drawing/2014/main" id="{CA9FBECB-240F-7CF3-3688-E41409B47520}"/>
              </a:ext>
            </a:extLst>
          </p:cNvPr>
          <p:cNvSpPr txBox="1"/>
          <p:nvPr>
            <p:extLst>
              <p:ext uri="{1162E1C5-73C7-4A58-AE30-91384D911F3F}">
                <p184:classification xmlns:p184="http://schemas.microsoft.com/office/powerpoint/2018/4/main" val="ftr"/>
              </p:ext>
            </p:extLst>
          </p:nvPr>
        </p:nvSpPr>
        <p:spPr>
          <a:xfrm>
            <a:off x="63500" y="6642100"/>
            <a:ext cx="1301750"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215118458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TextBox 2">
            <a:extLst>
              <a:ext uri="{FF2B5EF4-FFF2-40B4-BE49-F238E27FC236}">
                <a16:creationId xmlns:a16="http://schemas.microsoft.com/office/drawing/2014/main" id="{3275D71A-F2E7-5392-2C6E-CB8445B0E739}"/>
              </a:ext>
            </a:extLst>
          </p:cNvPr>
          <p:cNvSpPr txBox="1"/>
          <p:nvPr>
            <p:extLst>
              <p:ext uri="{1162E1C5-73C7-4A58-AE30-91384D911F3F}">
                <p184:classification xmlns:p184="http://schemas.microsoft.com/office/powerpoint/2018/4/main" val="ftr"/>
              </p:ext>
            </p:extLst>
          </p:nvPr>
        </p:nvSpPr>
        <p:spPr>
          <a:xfrm>
            <a:off x="63500" y="6642100"/>
            <a:ext cx="1301750"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271426619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Lst>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TextBox 2">
            <a:extLst>
              <a:ext uri="{FF2B5EF4-FFF2-40B4-BE49-F238E27FC236}">
                <a16:creationId xmlns:a16="http://schemas.microsoft.com/office/drawing/2014/main" id="{922CC767-A7C9-10C5-3DAC-36B4552DD757}"/>
              </a:ext>
            </a:extLst>
          </p:cNvPr>
          <p:cNvSpPr txBox="1"/>
          <p:nvPr>
            <p:extLst>
              <p:ext uri="{1162E1C5-73C7-4A58-AE30-91384D911F3F}">
                <p184:classification xmlns:p184="http://schemas.microsoft.com/office/powerpoint/2018/4/main" val="ftr"/>
              </p:ext>
            </p:extLst>
          </p:nvPr>
        </p:nvSpPr>
        <p:spPr>
          <a:xfrm>
            <a:off x="63500" y="6642100"/>
            <a:ext cx="1301750"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79215682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04801"/>
            <a:ext cx="8839200" cy="617884"/>
          </a:xfrm>
          <a:prstGeom prst="rect">
            <a:avLst/>
          </a:prstGeom>
        </p:spPr>
        <p:txBody>
          <a:bodyPr vert="horz" lIns="91440" tIns="45720" rIns="91440" bIns="45720" rtlCol="0" anchor="ctr">
            <a:normAutofit/>
          </a:bodyPr>
          <a:lstStyle/>
          <a:p>
            <a:r>
              <a:rPr lang="en-US"/>
              <a:t>Title goes here</a:t>
            </a:r>
          </a:p>
        </p:txBody>
      </p:sp>
      <p:sp>
        <p:nvSpPr>
          <p:cNvPr id="3" name="Text Placeholder 2"/>
          <p:cNvSpPr>
            <a:spLocks noGrp="1"/>
          </p:cNvSpPr>
          <p:nvPr>
            <p:ph type="body" idx="1"/>
          </p:nvPr>
        </p:nvSpPr>
        <p:spPr>
          <a:xfrm>
            <a:off x="609600" y="1646239"/>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sp>
        <p:nvSpPr>
          <p:cNvPr id="4" name="Slide Number Placeholder 3"/>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a:p>
        </p:txBody>
      </p:sp>
      <p:sp>
        <p:nvSpPr>
          <p:cNvPr id="6" name="TextBox 5">
            <a:extLst>
              <a:ext uri="{FF2B5EF4-FFF2-40B4-BE49-F238E27FC236}">
                <a16:creationId xmlns:a16="http://schemas.microsoft.com/office/drawing/2014/main" id="{06992D41-CB3D-0DCB-84F0-B9788D778FB8}"/>
              </a:ext>
            </a:extLst>
          </p:cNvPr>
          <p:cNvSpPr txBox="1"/>
          <p:nvPr>
            <p:extLst>
              <p:ext uri="{1162E1C5-73C7-4A58-AE30-91384D911F3F}">
                <p184:classification xmlns:p184="http://schemas.microsoft.com/office/powerpoint/2018/4/main" val="ftr"/>
              </p:ext>
            </p:extLst>
          </p:nvPr>
        </p:nvSpPr>
        <p:spPr>
          <a:xfrm>
            <a:off x="63500" y="6642100"/>
            <a:ext cx="1301750"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329815035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hf hdr="0" ftr="0" dt="0"/>
  <p:txStyles>
    <p:titleStyle>
      <a:lvl1pPr algn="ctr" defTabSz="914377" rtl="0" eaLnBrk="1" latinLnBrk="0" hangingPunct="1">
        <a:spcBef>
          <a:spcPct val="0"/>
        </a:spcBef>
        <a:buNone/>
        <a:defRPr sz="3600" b="1" kern="1200" baseline="0">
          <a:solidFill>
            <a:schemeClr val="bg1"/>
          </a:solidFill>
          <a:latin typeface="+mj-lt"/>
          <a:ea typeface="+mj-ea"/>
          <a:cs typeface="+mj-cs"/>
        </a:defRPr>
      </a:lvl1pPr>
    </p:titleStyle>
    <p:bodyStyle>
      <a:lvl1pPr marL="342891" indent="-342891" algn="l" defTabSz="914377"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783" indent="-338130" algn="l" defTabSz="914377"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38" indent="-284156" algn="l" defTabSz="914377"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TextBox 2">
            <a:extLst>
              <a:ext uri="{FF2B5EF4-FFF2-40B4-BE49-F238E27FC236}">
                <a16:creationId xmlns:a16="http://schemas.microsoft.com/office/drawing/2014/main" id="{FB663C93-1CD5-0BDF-DECB-0EC2576A3F9A}"/>
              </a:ext>
            </a:extLst>
          </p:cNvPr>
          <p:cNvSpPr txBox="1"/>
          <p:nvPr>
            <p:extLst>
              <p:ext uri="{1162E1C5-73C7-4A58-AE30-91384D911F3F}">
                <p184:classification xmlns:p184="http://schemas.microsoft.com/office/powerpoint/2018/4/main" val="ftr"/>
              </p:ext>
            </p:extLst>
          </p:nvPr>
        </p:nvSpPr>
        <p:spPr>
          <a:xfrm>
            <a:off x="63500" y="6642100"/>
            <a:ext cx="1301750"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251621111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Lst>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22" cstate="print"/>
          <a:stretch>
            <a:fillRect/>
          </a:stretch>
        </p:blipFill>
        <p:spPr>
          <a:xfrm>
            <a:off x="11584510" y="6253880"/>
            <a:ext cx="387846" cy="382809"/>
          </a:xfrm>
          <a:prstGeom prst="rect">
            <a:avLst/>
          </a:prstGeom>
          <a:noFill/>
          <a:ln>
            <a:noFill/>
          </a:ln>
        </p:spPr>
      </p:pic>
      <p:sp>
        <p:nvSpPr>
          <p:cNvPr id="3" name="TextBox 2">
            <a:extLst>
              <a:ext uri="{FF2B5EF4-FFF2-40B4-BE49-F238E27FC236}">
                <a16:creationId xmlns:a16="http://schemas.microsoft.com/office/drawing/2014/main" id="{43E2ABE0-1E23-2C88-CCF5-9F6B8C731D09}"/>
              </a:ext>
            </a:extLst>
          </p:cNvPr>
          <p:cNvSpPr txBox="1"/>
          <p:nvPr>
            <p:extLst>
              <p:ext uri="{1162E1C5-73C7-4A58-AE30-91384D911F3F}">
                <p184:classification xmlns:p184="http://schemas.microsoft.com/office/powerpoint/2018/4/main" val="ftr"/>
              </p:ext>
            </p:extLst>
          </p:nvPr>
        </p:nvSpPr>
        <p:spPr>
          <a:xfrm>
            <a:off x="63500" y="6642100"/>
            <a:ext cx="1301750"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301084263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Lst>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62.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7.xml"/><Relationship Id="rId6" Type="http://schemas.openxmlformats.org/officeDocument/2006/relationships/image" Target="../media/image51.jpe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7.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7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www.ihi.org/SafetyActionPlan" TargetMode="External"/><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95.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95.xml"/><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88.xml"/><Relationship Id="rId6" Type="http://schemas.openxmlformats.org/officeDocument/2006/relationships/image" Target="../media/image55.png"/><Relationship Id="rId5" Type="http://schemas.openxmlformats.org/officeDocument/2006/relationships/image" Target="../media/image52.png"/><Relationship Id="rId4" Type="http://schemas.openxmlformats.org/officeDocument/2006/relationships/hyperlink" Target="http://www.ihi.org/Engage/Initiatives/National-Steering-Committee-Patient-Safety/Pages/National-Action-Plan-to-Advance-Patient-Safety.asp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2" Type="http://schemas.openxmlformats.org/officeDocument/2006/relationships/hyperlink" Target="https://qualitynet.cms.gov/inpatient/iqr/measures#tab2" TargetMode="Externa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hyperlink" Target="http://www.ihi.org/SafetyActionPlan" TargetMode="External"/><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6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03_DDEA7D64.xml"/><Relationship Id="rId2" Type="http://schemas.openxmlformats.org/officeDocument/2006/relationships/notesSlide" Target="../notesSlides/notesSlide19.xml"/><Relationship Id="rId1" Type="http://schemas.openxmlformats.org/officeDocument/2006/relationships/slideLayout" Target="../slideLayouts/slideLayout153.xml"/><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tags" Target="../tags/tag13.xml"/><Relationship Id="rId7" Type="http://schemas.openxmlformats.org/officeDocument/2006/relationships/image" Target="../media/image3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6.svg"/><Relationship Id="rId5" Type="http://schemas.openxmlformats.org/officeDocument/2006/relationships/image" Target="../media/image85.png"/><Relationship Id="rId10" Type="http://schemas.openxmlformats.org/officeDocument/2006/relationships/image" Target="../media/image37.svg"/><Relationship Id="rId4" Type="http://schemas.openxmlformats.org/officeDocument/2006/relationships/slideLayout" Target="../slideLayouts/slideLayout154.xml"/><Relationship Id="rId9"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tags" Target="../tags/tag16.xml"/><Relationship Id="rId7" Type="http://schemas.openxmlformats.org/officeDocument/2006/relationships/image" Target="../media/image3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8.svg"/><Relationship Id="rId5" Type="http://schemas.openxmlformats.org/officeDocument/2006/relationships/image" Target="../media/image87.png"/><Relationship Id="rId10" Type="http://schemas.openxmlformats.org/officeDocument/2006/relationships/image" Target="../media/image37.svg"/><Relationship Id="rId4" Type="http://schemas.openxmlformats.org/officeDocument/2006/relationships/slideLayout" Target="../slideLayouts/slideLayout154.xml"/><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5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4.xml"/></Relationships>
</file>

<file path=ppt/slides/_rels/slide3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94.jpeg"/></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158.xml"/></Relationships>
</file>

<file path=ppt/slides/_rels/slide3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3.xml"/><Relationship Id="rId1" Type="http://schemas.openxmlformats.org/officeDocument/2006/relationships/slideLayout" Target="../slideLayouts/slideLayout40.xml"/><Relationship Id="rId5" Type="http://schemas.openxmlformats.org/officeDocument/2006/relationships/hyperlink" Target="mailto:hmacfie1@gmail.org" TargetMode="External"/><Relationship Id="rId4" Type="http://schemas.openxmlformats.org/officeDocument/2006/relationships/hyperlink" Target="mailto:pmcgaffigan@ihi.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tags" Target="../tags/tag4.xml"/><Relationship Id="rId7" Type="http://schemas.openxmlformats.org/officeDocument/2006/relationships/image" Target="../media/image3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slideLayout" Target="../slideLayouts/slideLayout17.xml"/><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tags" Target="../tags/tag7.xml"/><Relationship Id="rId7" Type="http://schemas.openxmlformats.org/officeDocument/2006/relationships/image" Target="../media/image3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slideLayout" Target="../slideLayouts/slideLayout17.xml"/><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tags" Target="../tags/tag10.xml"/><Relationship Id="rId7" Type="http://schemas.openxmlformats.org/officeDocument/2006/relationships/image" Target="../media/image3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slideLayout" Target="../slideLayouts/slideLayout17.xml"/><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3A4D5-480B-DDF3-D524-A40147E27FC2}"/>
              </a:ext>
            </a:extLst>
          </p:cNvPr>
          <p:cNvSpPr>
            <a:spLocks noGrp="1"/>
          </p:cNvSpPr>
          <p:nvPr>
            <p:ph type="ctrTitle"/>
          </p:nvPr>
        </p:nvSpPr>
        <p:spPr>
          <a:xfrm>
            <a:off x="511027" y="2019875"/>
            <a:ext cx="8784303" cy="1869054"/>
          </a:xfrm>
        </p:spPr>
        <p:txBody>
          <a:bodyPr/>
          <a:lstStyle/>
          <a:p>
            <a:r>
              <a:rPr lang="en-US" sz="3600" b="0" u="sng">
                <a:latin typeface="Roboto Medium" panose="02000000000000000000" pitchFamily="2" charset="0"/>
                <a:cs typeface="Roboto Medium" panose="02000000000000000000" pitchFamily="2" charset="0"/>
              </a:rPr>
              <a:t>Essentials of Alignment: </a:t>
            </a:r>
            <a:br>
              <a:rPr lang="en-US" sz="3600" b="0">
                <a:latin typeface="Roboto Medium" panose="02000000000000000000" pitchFamily="2" charset="0"/>
                <a:cs typeface="Roboto Medium" panose="02000000000000000000" pitchFamily="2" charset="0"/>
              </a:rPr>
            </a:br>
            <a:r>
              <a:rPr lang="en-US" sz="3600" b="0" i="1">
                <a:latin typeface="Roboto Medium" panose="02000000000000000000" pitchFamily="2" charset="0"/>
                <a:cs typeface="Roboto Medium" panose="02000000000000000000" pitchFamily="2" charset="0"/>
              </a:rPr>
              <a:t>Safer Together: A National Action Plan </a:t>
            </a:r>
            <a:br>
              <a:rPr lang="en-US" sz="3600" b="0" i="1">
                <a:latin typeface="Roboto Medium" panose="02000000000000000000" pitchFamily="2" charset="0"/>
                <a:cs typeface="Roboto Medium" panose="02000000000000000000" pitchFamily="2" charset="0"/>
              </a:rPr>
            </a:br>
            <a:r>
              <a:rPr lang="en-US" sz="3600" b="0" i="1">
                <a:latin typeface="Roboto Medium" panose="02000000000000000000" pitchFamily="2" charset="0"/>
                <a:cs typeface="Roboto Medium" panose="02000000000000000000" pitchFamily="2" charset="0"/>
              </a:rPr>
              <a:t>to Advance Patient Safety </a:t>
            </a:r>
            <a:r>
              <a:rPr lang="en-US" sz="3600" b="0">
                <a:latin typeface="Roboto Medium" panose="02000000000000000000" pitchFamily="2" charset="0"/>
                <a:cs typeface="Roboto Medium" panose="02000000000000000000" pitchFamily="2" charset="0"/>
              </a:rPr>
              <a:t>and </a:t>
            </a:r>
            <a:br>
              <a:rPr lang="en-US" sz="3600" b="0">
                <a:latin typeface="Roboto Medium" panose="02000000000000000000" pitchFamily="2" charset="0"/>
                <a:cs typeface="Roboto Medium" panose="02000000000000000000" pitchFamily="2" charset="0"/>
              </a:rPr>
            </a:br>
            <a:r>
              <a:rPr lang="en-US" sz="3600" b="0">
                <a:latin typeface="Roboto Medium" panose="02000000000000000000" pitchFamily="2" charset="0"/>
                <a:cs typeface="Roboto Medium" panose="02000000000000000000" pitchFamily="2" charset="0"/>
              </a:rPr>
              <a:t>the CMS Patient Safety </a:t>
            </a:r>
            <a:br>
              <a:rPr lang="en-US" sz="3600" b="0">
                <a:latin typeface="Roboto Medium" panose="02000000000000000000" pitchFamily="2" charset="0"/>
                <a:cs typeface="Roboto Medium" panose="02000000000000000000" pitchFamily="2" charset="0"/>
              </a:rPr>
            </a:br>
            <a:r>
              <a:rPr lang="en-US" sz="3600" b="0">
                <a:latin typeface="Roboto Medium" panose="02000000000000000000" pitchFamily="2" charset="0"/>
                <a:cs typeface="Roboto Medium" panose="02000000000000000000" pitchFamily="2" charset="0"/>
              </a:rPr>
              <a:t>Structural Measure </a:t>
            </a:r>
          </a:p>
        </p:txBody>
      </p:sp>
      <p:sp>
        <p:nvSpPr>
          <p:cNvPr id="4" name="Text Placeholder 3">
            <a:extLst>
              <a:ext uri="{FF2B5EF4-FFF2-40B4-BE49-F238E27FC236}">
                <a16:creationId xmlns:a16="http://schemas.microsoft.com/office/drawing/2014/main" id="{C5914EA5-52B3-7A05-6746-559823F1A510}"/>
              </a:ext>
            </a:extLst>
          </p:cNvPr>
          <p:cNvSpPr>
            <a:spLocks noGrp="1"/>
          </p:cNvSpPr>
          <p:nvPr>
            <p:ph type="body" sz="quarter" idx="10"/>
          </p:nvPr>
        </p:nvSpPr>
        <p:spPr>
          <a:xfrm>
            <a:off x="511027" y="5226614"/>
            <a:ext cx="11045465" cy="914400"/>
          </a:xfrm>
        </p:spPr>
        <p:txBody>
          <a:bodyPr>
            <a:normAutofit/>
          </a:bodyPr>
          <a:lstStyle/>
          <a:p>
            <a:r>
              <a:rPr lang="en-US" sz="2800" b="0">
                <a:solidFill>
                  <a:schemeClr val="tx2"/>
                </a:solidFill>
                <a:latin typeface="Roboto Medium" panose="02000000000000000000" pitchFamily="2" charset="0"/>
                <a:ea typeface="Roboto Medium" panose="02000000000000000000" pitchFamily="2" charset="0"/>
                <a:cs typeface="Roboto Medium" panose="02000000000000000000" pitchFamily="2" charset="0"/>
              </a:rPr>
              <a:t>IHI Patient Safety Learning Series: Session 1</a:t>
            </a:r>
          </a:p>
        </p:txBody>
      </p:sp>
      <p:sp>
        <p:nvSpPr>
          <p:cNvPr id="2" name="Subtitle 1">
            <a:extLst>
              <a:ext uri="{FF2B5EF4-FFF2-40B4-BE49-F238E27FC236}">
                <a16:creationId xmlns:a16="http://schemas.microsoft.com/office/drawing/2014/main" id="{EE378404-40B8-CC70-A283-BE04885CE31B}"/>
              </a:ext>
            </a:extLst>
          </p:cNvPr>
          <p:cNvSpPr>
            <a:spLocks noGrp="1"/>
          </p:cNvSpPr>
          <p:nvPr>
            <p:ph type="subTitle" idx="1"/>
          </p:nvPr>
        </p:nvSpPr>
        <p:spPr/>
        <p:txBody>
          <a:bodyPr/>
          <a:lstStyle/>
          <a:p>
            <a:r>
              <a:rPr lang="en-US">
                <a:solidFill>
                  <a:schemeClr val="tx2"/>
                </a:solidFill>
                <a:latin typeface="Roboto Medium" panose="02000000000000000000" pitchFamily="2" charset="0"/>
                <a:ea typeface="Roboto Medium" panose="02000000000000000000" pitchFamily="2" charset="0"/>
                <a:cs typeface="Roboto Medium" panose="02000000000000000000" pitchFamily="2" charset="0"/>
              </a:rPr>
              <a:t>April 30, 2025</a:t>
            </a:r>
          </a:p>
        </p:txBody>
      </p:sp>
      <p:pic>
        <p:nvPicPr>
          <p:cNvPr id="5" name="Picture 4">
            <a:extLst>
              <a:ext uri="{FF2B5EF4-FFF2-40B4-BE49-F238E27FC236}">
                <a16:creationId xmlns:a16="http://schemas.microsoft.com/office/drawing/2014/main" id="{9C48ABE4-F1E8-56F7-9B79-FB2D12B7154E}"/>
              </a:ext>
            </a:extLst>
          </p:cNvPr>
          <p:cNvPicPr>
            <a:picLocks noChangeAspect="1"/>
          </p:cNvPicPr>
          <p:nvPr/>
        </p:nvPicPr>
        <p:blipFill>
          <a:blip r:embed="rId2"/>
          <a:stretch>
            <a:fillRect/>
          </a:stretch>
        </p:blipFill>
        <p:spPr>
          <a:xfrm>
            <a:off x="9295330" y="2019875"/>
            <a:ext cx="2603218" cy="2804403"/>
          </a:xfrm>
          <a:prstGeom prst="rect">
            <a:avLst/>
          </a:prstGeom>
        </p:spPr>
      </p:pic>
    </p:spTree>
    <p:extLst>
      <p:ext uri="{BB962C8B-B14F-4D97-AF65-F5344CB8AC3E}">
        <p14:creationId xmlns:p14="http://schemas.microsoft.com/office/powerpoint/2010/main" val="3671045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A993-3C36-FD49-970D-E8ADE16FC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785D9-4E11-A57B-3CAF-F8311CCAFA2B}"/>
              </a:ext>
            </a:extLst>
          </p:cNvPr>
          <p:cNvSpPr>
            <a:spLocks noGrp="1"/>
          </p:cNvSpPr>
          <p:nvPr>
            <p:ph type="title"/>
          </p:nvPr>
        </p:nvSpPr>
        <p:spPr/>
        <p:txBody>
          <a:bodyPr lIns="91440" tIns="45720" rIns="91440" bIns="45720" anchor="t">
            <a:normAutofit/>
          </a:bodyPr>
          <a:lstStyle/>
          <a:p>
            <a:r>
              <a:rPr lang="en-US" b="0">
                <a:latin typeface="Roboto Medium"/>
                <a:ea typeface="Roboto Medium"/>
                <a:cs typeface="Roboto"/>
              </a:rPr>
              <a:t>What’s on Your Mind Today?</a:t>
            </a:r>
          </a:p>
        </p:txBody>
      </p:sp>
      <p:sp>
        <p:nvSpPr>
          <p:cNvPr id="3" name="Content Placeholder 2">
            <a:extLst>
              <a:ext uri="{FF2B5EF4-FFF2-40B4-BE49-F238E27FC236}">
                <a16:creationId xmlns:a16="http://schemas.microsoft.com/office/drawing/2014/main" id="{C9C07392-7C68-72B7-EC97-754F9FA1453F}"/>
              </a:ext>
            </a:extLst>
          </p:cNvPr>
          <p:cNvSpPr>
            <a:spLocks noGrp="1"/>
          </p:cNvSpPr>
          <p:nvPr>
            <p:ph idx="1"/>
          </p:nvPr>
        </p:nvSpPr>
        <p:spPr>
          <a:xfrm>
            <a:off x="510212" y="1825625"/>
            <a:ext cx="5705058" cy="4351338"/>
          </a:xfrm>
        </p:spPr>
        <p:txBody>
          <a:bodyPr lIns="91440" tIns="45720" rIns="91440" bIns="45720" anchor="t"/>
          <a:lstStyle/>
          <a:p>
            <a:r>
              <a:rPr lang="en-US" sz="4000">
                <a:solidFill>
                  <a:schemeClr val="tx2"/>
                </a:solidFill>
                <a:latin typeface="Roboto Medium"/>
                <a:ea typeface="Roboto"/>
                <a:cs typeface="Roboto"/>
              </a:rPr>
              <a:t>Please Chat:</a:t>
            </a:r>
          </a:p>
          <a:p>
            <a:pPr marL="457200" indent="-457200">
              <a:buFont typeface="Arial" panose="020B0604020202020204" pitchFamily="34" charset="0"/>
              <a:buChar char="•"/>
            </a:pPr>
            <a:r>
              <a:rPr lang="en-US" sz="2800">
                <a:latin typeface="Roboto Medium"/>
                <a:ea typeface="Roboto"/>
                <a:cs typeface="Roboto"/>
              </a:rPr>
              <a:t>Your name, organization and role</a:t>
            </a:r>
          </a:p>
          <a:p>
            <a:pPr marL="457200" indent="-457200">
              <a:buFont typeface="Arial" panose="020B0604020202020204" pitchFamily="34" charset="0"/>
              <a:buChar char="•"/>
            </a:pPr>
            <a:r>
              <a:rPr lang="en-US" sz="2800">
                <a:latin typeface="Roboto Medium"/>
                <a:ea typeface="Roboto"/>
                <a:cs typeface="Roboto"/>
              </a:rPr>
              <a:t>What is the key question on your mind today to help you successfully navigate the National Action Plan and/or the Patient Safety Structural Measure?</a:t>
            </a:r>
          </a:p>
        </p:txBody>
      </p:sp>
      <p:pic>
        <p:nvPicPr>
          <p:cNvPr id="5" name="Picture 4">
            <a:extLst>
              <a:ext uri="{FF2B5EF4-FFF2-40B4-BE49-F238E27FC236}">
                <a16:creationId xmlns:a16="http://schemas.microsoft.com/office/drawing/2014/main" id="{6F9A993F-BAAC-C253-4E58-AA3C33611FAD}"/>
              </a:ext>
            </a:extLst>
          </p:cNvPr>
          <p:cNvPicPr>
            <a:picLocks noChangeAspect="1"/>
          </p:cNvPicPr>
          <p:nvPr/>
        </p:nvPicPr>
        <p:blipFill>
          <a:blip r:embed="rId3" cstate="email">
            <a:extLst>
              <a:ext uri="{28A0092B-C50C-407E-A947-70E740481C1C}">
                <a14:useLocalDpi xmlns:a14="http://schemas.microsoft.com/office/drawing/2010/main"/>
              </a:ext>
            </a:extLst>
          </a:blip>
          <a:srcRect r="-3"/>
          <a:stretch/>
        </p:blipFill>
        <p:spPr>
          <a:xfrm>
            <a:off x="7510872" y="2010976"/>
            <a:ext cx="3911424" cy="3302429"/>
          </a:xfrm>
          <a:prstGeom prst="rect">
            <a:avLst/>
          </a:prstGeom>
          <a:noFill/>
        </p:spPr>
      </p:pic>
    </p:spTree>
    <p:extLst>
      <p:ext uri="{BB962C8B-B14F-4D97-AF65-F5344CB8AC3E}">
        <p14:creationId xmlns:p14="http://schemas.microsoft.com/office/powerpoint/2010/main" val="210465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etal figure of a whale and a squirrel resting on two books.">
            <a:extLst>
              <a:ext uri="{FF2B5EF4-FFF2-40B4-BE49-F238E27FC236}">
                <a16:creationId xmlns:a16="http://schemas.microsoft.com/office/drawing/2014/main" id="{2C9A045A-AF03-B2E2-D8EB-D196028E3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250" y="1"/>
            <a:ext cx="5143499" cy="6857999"/>
          </a:xfrm>
          <a:prstGeom prst="rect">
            <a:avLst/>
          </a:prstGeom>
          <a:noFill/>
        </p:spPr>
      </p:pic>
      <p:sp>
        <p:nvSpPr>
          <p:cNvPr id="4" name="Title 3">
            <a:extLst>
              <a:ext uri="{FF2B5EF4-FFF2-40B4-BE49-F238E27FC236}">
                <a16:creationId xmlns:a16="http://schemas.microsoft.com/office/drawing/2014/main" id="{B789ABB9-B939-43C8-8C04-F5809A95EE48}"/>
              </a:ext>
            </a:extLst>
          </p:cNvPr>
          <p:cNvSpPr>
            <a:spLocks noGrp="1"/>
          </p:cNvSpPr>
          <p:nvPr>
            <p:ph type="title" idx="4294967295"/>
          </p:nvPr>
        </p:nvSpPr>
        <p:spPr>
          <a:xfrm>
            <a:off x="1069180" y="560185"/>
            <a:ext cx="10053638" cy="941387"/>
          </a:xfrm>
        </p:spPr>
        <p:txBody>
          <a:bodyPr lIns="91440" tIns="45720" rIns="91440" bIns="45720" anchor="t">
            <a:noAutofit/>
          </a:bodyPr>
          <a:lstStyle/>
          <a:p>
            <a:pPr algn="ctr"/>
            <a:br>
              <a:rPr lang="en-US" sz="4000" b="1"/>
            </a:br>
            <a:r>
              <a:rPr lang="en-US" sz="3600" b="1">
                <a:latin typeface="Roboto Medium"/>
                <a:ea typeface="Roboto Medium"/>
                <a:cs typeface="Roboto"/>
              </a:rPr>
              <a:t>“Current” State</a:t>
            </a:r>
          </a:p>
        </p:txBody>
      </p:sp>
      <p:grpSp>
        <p:nvGrpSpPr>
          <p:cNvPr id="7" name="Group 6">
            <a:extLst>
              <a:ext uri="{FF2B5EF4-FFF2-40B4-BE49-F238E27FC236}">
                <a16:creationId xmlns:a16="http://schemas.microsoft.com/office/drawing/2014/main" id="{8FABA376-2FB0-8F63-A4D4-CEEE7F1D2DC8}"/>
              </a:ext>
            </a:extLst>
          </p:cNvPr>
          <p:cNvGrpSpPr/>
          <p:nvPr/>
        </p:nvGrpSpPr>
        <p:grpSpPr>
          <a:xfrm>
            <a:off x="603545" y="412068"/>
            <a:ext cx="2294957" cy="3692977"/>
            <a:chOff x="651850" y="1624054"/>
            <a:chExt cx="2294957" cy="3692977"/>
          </a:xfrm>
        </p:grpSpPr>
        <p:pic>
          <p:nvPicPr>
            <p:cNvPr id="3" name="Picture 2">
              <a:extLst>
                <a:ext uri="{FF2B5EF4-FFF2-40B4-BE49-F238E27FC236}">
                  <a16:creationId xmlns:a16="http://schemas.microsoft.com/office/drawing/2014/main" id="{D41248D5-B87A-4790-36E9-769AADA28B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850" y="1624054"/>
              <a:ext cx="1980409" cy="2970615"/>
            </a:xfrm>
            <a:prstGeom prst="rect">
              <a:avLst/>
            </a:prstGeom>
            <a:ln w="19050">
              <a:solidFill>
                <a:schemeClr val="tx1"/>
              </a:solidFill>
            </a:ln>
          </p:spPr>
        </p:pic>
        <p:sp>
          <p:nvSpPr>
            <p:cNvPr id="5" name="TextBox 4">
              <a:extLst>
                <a:ext uri="{FF2B5EF4-FFF2-40B4-BE49-F238E27FC236}">
                  <a16:creationId xmlns:a16="http://schemas.microsoft.com/office/drawing/2014/main" id="{0A1717D2-8208-C310-613A-9027E0007981}"/>
                </a:ext>
              </a:extLst>
            </p:cNvPr>
            <p:cNvSpPr txBox="1"/>
            <p:nvPr/>
          </p:nvSpPr>
          <p:spPr>
            <a:xfrm>
              <a:off x="651850" y="4814458"/>
              <a:ext cx="2294957" cy="5025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FFFFFF"/>
                  </a:solidFill>
                  <a:effectLst/>
                  <a:uLnTx/>
                  <a:uFillTx/>
                  <a:latin typeface="Roboto"/>
                  <a:ea typeface="+mn-ea"/>
                  <a:cs typeface="+mn-cs"/>
                </a:rPr>
                <a:t>https://pubmed.</a:t>
              </a:r>
              <a:r>
                <a:rPr kumimoji="0" lang="en-US" sz="1200" b="0" i="0" u="none" strike="noStrike" kern="1200" cap="none" spc="0" normalizeH="0" baseline="0" noProof="0" dirty="0">
                  <a:ln>
                    <a:noFill/>
                  </a:ln>
                  <a:solidFill>
                    <a:srgbClr val="FFFFFF"/>
                  </a:solidFill>
                  <a:effectLst/>
                  <a:uLnTx/>
                  <a:uFillTx/>
                  <a:latin typeface="Roboto"/>
                  <a:ea typeface="+mn-ea"/>
                  <a:cs typeface="+mn-cs"/>
                </a:rPr>
                <a:t>ncbi.nlm</a:t>
              </a:r>
              <a:r>
                <a:rPr kumimoji="0" lang="en-US" sz="1333" b="0" i="0" u="none" strike="noStrike" kern="1200" cap="none" spc="0" normalizeH="0" baseline="0" noProof="0" dirty="0">
                  <a:ln>
                    <a:noFill/>
                  </a:ln>
                  <a:solidFill>
                    <a:srgbClr val="FFFFFF"/>
                  </a:solidFill>
                  <a:effectLst/>
                  <a:uLnTx/>
                  <a:uFillTx/>
                  <a:latin typeface="Roboto"/>
                  <a:ea typeface="+mn-ea"/>
                  <a:cs typeface="+mn-cs"/>
                </a:rPr>
                <a:t>.nih.gov/25077248/</a:t>
              </a:r>
            </a:p>
          </p:txBody>
        </p:sp>
        <p:sp>
          <p:nvSpPr>
            <p:cNvPr id="6" name="TextBox 5">
              <a:extLst>
                <a:ext uri="{FF2B5EF4-FFF2-40B4-BE49-F238E27FC236}">
                  <a16:creationId xmlns:a16="http://schemas.microsoft.com/office/drawing/2014/main" id="{E725A13B-6B0A-AA25-4B53-4C674A0ABC80}"/>
                </a:ext>
              </a:extLst>
            </p:cNvPr>
            <p:cNvSpPr txBox="1"/>
            <p:nvPr/>
          </p:nvSpPr>
          <p:spPr>
            <a:xfrm>
              <a:off x="2183990" y="1675715"/>
              <a:ext cx="580811" cy="369332"/>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Roboto"/>
                  <a:ea typeface="+mn-ea"/>
                  <a:cs typeface="+mn-cs"/>
                </a:rPr>
                <a:t>25!</a:t>
              </a:r>
            </a:p>
          </p:txBody>
        </p:sp>
      </p:grpSp>
      <p:pic>
        <p:nvPicPr>
          <p:cNvPr id="8" name="Picture 7">
            <a:extLst>
              <a:ext uri="{FF2B5EF4-FFF2-40B4-BE49-F238E27FC236}">
                <a16:creationId xmlns:a16="http://schemas.microsoft.com/office/drawing/2014/main" id="{C46F4F89-3387-BF46-947B-0509F28F1A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545" y="4670118"/>
            <a:ext cx="2090858" cy="813465"/>
          </a:xfrm>
          <a:prstGeom prst="rect">
            <a:avLst/>
          </a:prstGeom>
        </p:spPr>
      </p:pic>
      <p:grpSp>
        <p:nvGrpSpPr>
          <p:cNvPr id="15" name="Group 14">
            <a:extLst>
              <a:ext uri="{FF2B5EF4-FFF2-40B4-BE49-F238E27FC236}">
                <a16:creationId xmlns:a16="http://schemas.microsoft.com/office/drawing/2014/main" id="{5C1273B5-9E37-63AD-EAF8-EDCE7E7B0B78}"/>
              </a:ext>
            </a:extLst>
          </p:cNvPr>
          <p:cNvGrpSpPr/>
          <p:nvPr/>
        </p:nvGrpSpPr>
        <p:grpSpPr>
          <a:xfrm>
            <a:off x="9415483" y="503108"/>
            <a:ext cx="2302042" cy="5655253"/>
            <a:chOff x="9415483" y="503108"/>
            <a:chExt cx="2302042" cy="5655253"/>
          </a:xfrm>
        </p:grpSpPr>
        <p:grpSp>
          <p:nvGrpSpPr>
            <p:cNvPr id="11" name="Group 10">
              <a:extLst>
                <a:ext uri="{FF2B5EF4-FFF2-40B4-BE49-F238E27FC236}">
                  <a16:creationId xmlns:a16="http://schemas.microsoft.com/office/drawing/2014/main" id="{3A4C09E9-A7A0-A5BF-E6CC-3B3F36B32659}"/>
                </a:ext>
              </a:extLst>
            </p:cNvPr>
            <p:cNvGrpSpPr/>
            <p:nvPr/>
          </p:nvGrpSpPr>
          <p:grpSpPr>
            <a:xfrm>
              <a:off x="9415483" y="3522646"/>
              <a:ext cx="2302042" cy="2635715"/>
              <a:chOff x="9015232" y="1675715"/>
              <a:chExt cx="3264408" cy="4374370"/>
            </a:xfrm>
          </p:grpSpPr>
          <p:pic>
            <p:nvPicPr>
              <p:cNvPr id="10" name="Picture 9">
                <a:extLst>
                  <a:ext uri="{FF2B5EF4-FFF2-40B4-BE49-F238E27FC236}">
                    <a16:creationId xmlns:a16="http://schemas.microsoft.com/office/drawing/2014/main" id="{42CEF95D-4E45-D008-81E9-1BCCF8C758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27198" y="1675715"/>
                <a:ext cx="2157545" cy="3278458"/>
              </a:xfrm>
              <a:prstGeom prst="rect">
                <a:avLst/>
              </a:prstGeom>
            </p:spPr>
          </p:pic>
          <p:sp>
            <p:nvSpPr>
              <p:cNvPr id="9" name="TextBox 8">
                <a:extLst>
                  <a:ext uri="{FF2B5EF4-FFF2-40B4-BE49-F238E27FC236}">
                    <a16:creationId xmlns:a16="http://schemas.microsoft.com/office/drawing/2014/main" id="{9DE81B8D-0078-6A84-3983-2D93B6F7D7E0}"/>
                  </a:ext>
                </a:extLst>
              </p:cNvPr>
              <p:cNvSpPr txBox="1"/>
              <p:nvPr/>
            </p:nvSpPr>
            <p:spPr>
              <a:xfrm>
                <a:off x="9015232" y="5130641"/>
                <a:ext cx="3264408" cy="919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Roboto"/>
                    <a:ea typeface="+mn-ea"/>
                    <a:cs typeface="+mn-cs"/>
                  </a:rPr>
                  <a:t>https://www.barnesandnoble.com/w/still-not-safe-robert-wears/1130750619</a:t>
                </a:r>
              </a:p>
            </p:txBody>
          </p:sp>
        </p:grpSp>
        <p:pic>
          <p:nvPicPr>
            <p:cNvPr id="12" name="Picture 11">
              <a:extLst>
                <a:ext uri="{FF2B5EF4-FFF2-40B4-BE49-F238E27FC236}">
                  <a16:creationId xmlns:a16="http://schemas.microsoft.com/office/drawing/2014/main" id="{9C01D201-F176-F599-7E2E-DDED352A16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04333" y="503108"/>
              <a:ext cx="1570261" cy="1975389"/>
            </a:xfrm>
            <a:prstGeom prst="rect">
              <a:avLst/>
            </a:prstGeom>
          </p:spPr>
        </p:pic>
        <p:sp>
          <p:nvSpPr>
            <p:cNvPr id="14" name="TextBox 13">
              <a:extLst>
                <a:ext uri="{FF2B5EF4-FFF2-40B4-BE49-F238E27FC236}">
                  <a16:creationId xmlns:a16="http://schemas.microsoft.com/office/drawing/2014/main" id="{E146A1BA-60F8-2276-9AF6-5E98C32F94CE}"/>
                </a:ext>
              </a:extLst>
            </p:cNvPr>
            <p:cNvSpPr txBox="1"/>
            <p:nvPr/>
          </p:nvSpPr>
          <p:spPr>
            <a:xfrm>
              <a:off x="9415483" y="2627468"/>
              <a:ext cx="210251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Roboto"/>
                  <a:ea typeface="+mn-ea"/>
                  <a:cs typeface="+mn-cs"/>
                </a:rPr>
                <a:t>https://www.ihi.org/resources/publications/free-harm-accelerating-patient-safety-improvement-fifteen-years-after-err</a:t>
              </a:r>
            </a:p>
          </p:txBody>
        </p:sp>
      </p:grpSp>
    </p:spTree>
    <p:extLst>
      <p:ext uri="{BB962C8B-B14F-4D97-AF65-F5344CB8AC3E}">
        <p14:creationId xmlns:p14="http://schemas.microsoft.com/office/powerpoint/2010/main" val="41025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D9D96B-192B-5CD2-D5DC-61AE0D5280B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183188" y="10"/>
            <a:ext cx="7008812" cy="6857989"/>
          </a:xfrm>
          <a:prstGeom prst="rect">
            <a:avLst/>
          </a:prstGeom>
          <a:noFill/>
        </p:spPr>
      </p:pic>
      <p:sp>
        <p:nvSpPr>
          <p:cNvPr id="20" name="Text Placeholder 2">
            <a:extLst>
              <a:ext uri="{FF2B5EF4-FFF2-40B4-BE49-F238E27FC236}">
                <a16:creationId xmlns:a16="http://schemas.microsoft.com/office/drawing/2014/main" id="{C762860C-2964-9C61-04E1-2A01AE359EED}"/>
              </a:ext>
            </a:extLst>
          </p:cNvPr>
          <p:cNvSpPr>
            <a:spLocks noGrp="1"/>
          </p:cNvSpPr>
          <p:nvPr>
            <p:ph type="body" sz="half" idx="2"/>
          </p:nvPr>
        </p:nvSpPr>
        <p:spPr>
          <a:xfrm>
            <a:off x="516836" y="1848678"/>
            <a:ext cx="4255189" cy="3920920"/>
          </a:xfrm>
        </p:spPr>
        <p:txBody>
          <a:bodyPr lIns="91440" tIns="45720" rIns="91440" bIns="45720" anchor="t">
            <a:normAutofit/>
          </a:bodyPr>
          <a:lstStyle/>
          <a:p>
            <a:r>
              <a:rPr lang="en-US" sz="2800">
                <a:latin typeface="Roboto Medium"/>
                <a:ea typeface="Roboto Medium"/>
                <a:cs typeface="Roboto Medium"/>
              </a:rPr>
              <a:t>What will it take to move from incremental and often unstable improvement in safety  to transformational, durable safety?</a:t>
            </a:r>
          </a:p>
        </p:txBody>
      </p:sp>
      <p:sp>
        <p:nvSpPr>
          <p:cNvPr id="13" name="Title 12">
            <a:extLst>
              <a:ext uri="{FF2B5EF4-FFF2-40B4-BE49-F238E27FC236}">
                <a16:creationId xmlns:a16="http://schemas.microsoft.com/office/drawing/2014/main" id="{A12FDE4D-B6CC-BE48-C330-BCDD2BDDC22A}"/>
              </a:ext>
            </a:extLst>
          </p:cNvPr>
          <p:cNvSpPr>
            <a:spLocks noGrp="1"/>
          </p:cNvSpPr>
          <p:nvPr>
            <p:ph type="title"/>
          </p:nvPr>
        </p:nvSpPr>
        <p:spPr>
          <a:xfrm>
            <a:off x="516836" y="626166"/>
            <a:ext cx="4255190" cy="1152938"/>
          </a:xfrm>
        </p:spPr>
        <p:txBody>
          <a:bodyPr lIns="91440" tIns="45720" rIns="91440" bIns="45720" anchor="t">
            <a:normAutofit/>
          </a:bodyPr>
          <a:lstStyle/>
          <a:p>
            <a:r>
              <a:rPr lang="en-US" sz="3600">
                <a:latin typeface="Roboto Medium"/>
                <a:ea typeface="Roboto Medium"/>
                <a:cs typeface="Roboto"/>
              </a:rPr>
              <a:t>From Incremental to Transformational</a:t>
            </a:r>
          </a:p>
        </p:txBody>
      </p:sp>
    </p:spTree>
    <p:extLst>
      <p:ext uri="{BB962C8B-B14F-4D97-AF65-F5344CB8AC3E}">
        <p14:creationId xmlns:p14="http://schemas.microsoft.com/office/powerpoint/2010/main" val="307670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8FC56-8791-DE54-0656-3CED25295536}"/>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a:rPr>
              <a:t>The Critical Shift </a:t>
            </a:r>
          </a:p>
        </p:txBody>
      </p:sp>
      <p:graphicFrame>
        <p:nvGraphicFramePr>
          <p:cNvPr id="4" name="Diagram 3">
            <a:extLst>
              <a:ext uri="{FF2B5EF4-FFF2-40B4-BE49-F238E27FC236}">
                <a16:creationId xmlns:a16="http://schemas.microsoft.com/office/drawing/2014/main" id="{CEEAF4E4-C0A9-7E46-B910-8E8749BCFF2A}"/>
              </a:ext>
            </a:extLst>
          </p:cNvPr>
          <p:cNvGraphicFramePr/>
          <p:nvPr/>
        </p:nvGraphicFramePr>
        <p:xfrm>
          <a:off x="425889" y="1589104"/>
          <a:ext cx="8389637" cy="3686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D0B37A7-D089-41B5-E587-ADD6C1C3621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12589" y="2178526"/>
            <a:ext cx="2480361" cy="3208967"/>
          </a:xfrm>
          <a:prstGeom prst="rect">
            <a:avLst/>
          </a:prstGeom>
        </p:spPr>
      </p:pic>
    </p:spTree>
    <p:extLst>
      <p:ext uri="{BB962C8B-B14F-4D97-AF65-F5344CB8AC3E}">
        <p14:creationId xmlns:p14="http://schemas.microsoft.com/office/powerpoint/2010/main" val="1954619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2238D0-B780-6645-0CD5-CC17959EE021}"/>
              </a:ext>
            </a:extLst>
          </p:cNvPr>
          <p:cNvPicPr>
            <a:picLocks noChangeAspect="1"/>
          </p:cNvPicPr>
          <p:nvPr/>
        </p:nvPicPr>
        <p:blipFill>
          <a:blip r:embed="rId3" cstate="email">
            <a:extLst>
              <a:ext uri="{28A0092B-C50C-407E-A947-70E740481C1C}">
                <a14:useLocalDpi xmlns:a14="http://schemas.microsoft.com/office/drawing/2010/main"/>
              </a:ext>
            </a:extLst>
          </a:blip>
          <a:srcRect r="-3"/>
          <a:stretch/>
        </p:blipFill>
        <p:spPr>
          <a:xfrm>
            <a:off x="6436834" y="1690688"/>
            <a:ext cx="5394960" cy="4351338"/>
          </a:xfrm>
          <a:prstGeom prst="rect">
            <a:avLst/>
          </a:prstGeom>
          <a:noFill/>
        </p:spPr>
      </p:pic>
      <p:pic>
        <p:nvPicPr>
          <p:cNvPr id="9" name="Picture 8">
            <a:extLst>
              <a:ext uri="{FF2B5EF4-FFF2-40B4-BE49-F238E27FC236}">
                <a16:creationId xmlns:a16="http://schemas.microsoft.com/office/drawing/2014/main" id="{77EEA274-BC81-AAFB-C417-F143F9FE9346}"/>
              </a:ext>
            </a:extLst>
          </p:cNvPr>
          <p:cNvPicPr>
            <a:picLocks noChangeAspect="1"/>
          </p:cNvPicPr>
          <p:nvPr/>
        </p:nvPicPr>
        <p:blipFill>
          <a:blip r:embed="rId4" cstate="email">
            <a:extLst>
              <a:ext uri="{28A0092B-C50C-407E-A947-70E740481C1C}">
                <a14:useLocalDpi xmlns:a14="http://schemas.microsoft.com/office/drawing/2010/main"/>
              </a:ext>
            </a:extLst>
          </a:blip>
          <a:srcRect r="-3"/>
          <a:stretch/>
        </p:blipFill>
        <p:spPr>
          <a:xfrm>
            <a:off x="776043" y="1716731"/>
            <a:ext cx="5394960" cy="4351338"/>
          </a:xfrm>
          <a:prstGeom prst="rect">
            <a:avLst/>
          </a:prstGeom>
          <a:noFill/>
        </p:spPr>
      </p:pic>
      <p:sp>
        <p:nvSpPr>
          <p:cNvPr id="5" name="Title 4">
            <a:extLst>
              <a:ext uri="{FF2B5EF4-FFF2-40B4-BE49-F238E27FC236}">
                <a16:creationId xmlns:a16="http://schemas.microsoft.com/office/drawing/2014/main" id="{B73C48EA-44D3-C221-31EC-9FC88B508BD3}"/>
              </a:ext>
            </a:extLst>
          </p:cNvPr>
          <p:cNvSpPr>
            <a:spLocks noGrp="1"/>
          </p:cNvSpPr>
          <p:nvPr>
            <p:ph type="title"/>
          </p:nvPr>
        </p:nvSpPr>
        <p:spPr>
          <a:xfrm>
            <a:off x="510212" y="576197"/>
            <a:ext cx="11042834" cy="1114491"/>
          </a:xfrm>
        </p:spPr>
        <p:txBody>
          <a:bodyPr lIns="91440" tIns="45720" rIns="91440" bIns="45720" anchor="t">
            <a:normAutofit/>
          </a:bodyPr>
          <a:lstStyle/>
          <a:p>
            <a:r>
              <a:rPr lang="en-US">
                <a:latin typeface="Roboto Medium"/>
                <a:ea typeface="Roboto Medium"/>
                <a:cs typeface="Roboto"/>
              </a:rPr>
              <a:t>On Total System Safety</a:t>
            </a:r>
          </a:p>
        </p:txBody>
      </p:sp>
    </p:spTree>
    <p:extLst>
      <p:ext uri="{BB962C8B-B14F-4D97-AF65-F5344CB8AC3E}">
        <p14:creationId xmlns:p14="http://schemas.microsoft.com/office/powerpoint/2010/main" val="343507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C020-F6D7-28E3-5D8F-38E4D8E5E203}"/>
              </a:ext>
            </a:extLst>
          </p:cNvPr>
          <p:cNvSpPr>
            <a:spLocks noGrp="1"/>
          </p:cNvSpPr>
          <p:nvPr>
            <p:ph type="title"/>
          </p:nvPr>
        </p:nvSpPr>
        <p:spPr>
          <a:xfrm>
            <a:off x="402451" y="402736"/>
            <a:ext cx="11185918" cy="1114491"/>
          </a:xfrm>
        </p:spPr>
        <p:txBody>
          <a:bodyPr lIns="91440" tIns="45720" rIns="91440" bIns="45720" anchor="t">
            <a:normAutofit/>
          </a:bodyPr>
          <a:lstStyle/>
          <a:p>
            <a:r>
              <a:rPr lang="en-US">
                <a:latin typeface="Roboto Medium"/>
                <a:ea typeface="Roboto Medium"/>
                <a:cs typeface="Roboto"/>
              </a:rPr>
              <a:t>Key Initiatives</a:t>
            </a:r>
          </a:p>
        </p:txBody>
      </p:sp>
      <p:cxnSp>
        <p:nvCxnSpPr>
          <p:cNvPr id="22" name="Straight Connector 21">
            <a:extLst>
              <a:ext uri="{FF2B5EF4-FFF2-40B4-BE49-F238E27FC236}">
                <a16:creationId xmlns:a16="http://schemas.microsoft.com/office/drawing/2014/main" id="{0C46EAEF-102A-9F8E-E68C-E505DC1BFFE3}"/>
              </a:ext>
            </a:extLst>
          </p:cNvPr>
          <p:cNvCxnSpPr>
            <a:cxnSpLocks/>
          </p:cNvCxnSpPr>
          <p:nvPr/>
        </p:nvCxnSpPr>
        <p:spPr>
          <a:xfrm>
            <a:off x="837531" y="3128801"/>
            <a:ext cx="0" cy="289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3B8A417-81D8-F1E4-0FA7-8869E51A8353}"/>
              </a:ext>
            </a:extLst>
          </p:cNvPr>
          <p:cNvSpPr txBox="1"/>
          <p:nvPr/>
        </p:nvSpPr>
        <p:spPr>
          <a:xfrm>
            <a:off x="343398" y="1544215"/>
            <a:ext cx="1471788" cy="147732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55560"/>
                </a:solidFill>
                <a:effectLst/>
                <a:uLnTx/>
                <a:uFillTx/>
                <a:latin typeface="Roboto"/>
                <a:ea typeface="+mn-ea"/>
                <a:cs typeface="+mn-cs"/>
              </a:rPr>
              <a:t>2018</a:t>
            </a:r>
            <a:r>
              <a:rPr kumimoji="0" lang="en-US" sz="1600" b="0" i="0" u="none" strike="noStrike" kern="1200" cap="none" spc="0" normalizeH="0" baseline="0" noProof="0">
                <a:ln>
                  <a:noFill/>
                </a:ln>
                <a:solidFill>
                  <a:srgbClr val="455560"/>
                </a:solidFill>
                <a:effectLst/>
                <a:uLnTx/>
                <a:uFillTx/>
                <a:latin typeface="Robot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55560"/>
                </a:solidFill>
                <a:effectLst/>
                <a:uLnTx/>
                <a:uFillTx/>
                <a:latin typeface="Roboto"/>
                <a:ea typeface="+mn-ea"/>
                <a:cs typeface="+mn-cs"/>
              </a:rPr>
              <a:t>IHI</a:t>
            </a:r>
            <a:r>
              <a:rPr kumimoji="0" lang="en-US" sz="1600" b="1" i="0" u="none" strike="noStrike" kern="1200" cap="none" spc="0" normalizeH="0" baseline="0" noProof="0">
                <a:ln>
                  <a:noFill/>
                </a:ln>
                <a:solidFill>
                  <a:srgbClr val="455560"/>
                </a:solidFill>
                <a:effectLst/>
                <a:uLnTx/>
                <a:uFillTx/>
                <a:latin typeface="Roboto"/>
                <a:ea typeface="+mn-ea"/>
                <a:cs typeface="+mn-cs"/>
              </a:rPr>
              <a:t> </a:t>
            </a:r>
            <a:r>
              <a:rPr kumimoji="0" lang="en-US" sz="1600" b="0" i="0" u="none" strike="noStrike" kern="1200" cap="none" spc="0" normalizeH="0" baseline="0" noProof="0">
                <a:ln>
                  <a:noFill/>
                </a:ln>
                <a:solidFill>
                  <a:srgbClr val="455560"/>
                </a:solidFill>
                <a:effectLst/>
                <a:uLnTx/>
                <a:uFillTx/>
                <a:latin typeface="Roboto"/>
                <a:ea typeface="+mn-ea"/>
                <a:cs typeface="+mn-cs"/>
              </a:rPr>
              <a:t>Convenes National Steering Committee for Patient Safety</a:t>
            </a:r>
            <a:endParaRPr kumimoji="0" lang="en-US" sz="1600" b="0" i="0" u="none" strike="noStrike" kern="1200" cap="none" spc="0" normalizeH="0" baseline="0" noProof="0">
              <a:ln>
                <a:noFill/>
              </a:ln>
              <a:solidFill>
                <a:srgbClr val="455560"/>
              </a:solidFill>
              <a:effectLst/>
              <a:uLnTx/>
              <a:uFillTx/>
              <a:latin typeface="Roboto"/>
              <a:ea typeface="Roboto"/>
              <a:cs typeface="Roboto"/>
            </a:endParaRPr>
          </a:p>
        </p:txBody>
      </p:sp>
      <p:sp>
        <p:nvSpPr>
          <p:cNvPr id="19" name="TextBox 18">
            <a:extLst>
              <a:ext uri="{FF2B5EF4-FFF2-40B4-BE49-F238E27FC236}">
                <a16:creationId xmlns:a16="http://schemas.microsoft.com/office/drawing/2014/main" id="{DDFC3AD6-A406-0807-1BBA-7BAB363D820A}"/>
              </a:ext>
            </a:extLst>
          </p:cNvPr>
          <p:cNvSpPr txBox="1"/>
          <p:nvPr/>
        </p:nvSpPr>
        <p:spPr>
          <a:xfrm>
            <a:off x="4702814" y="2054557"/>
            <a:ext cx="1208820"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55560"/>
                </a:solidFill>
                <a:effectLst/>
                <a:uLnTx/>
                <a:uFillTx/>
                <a:latin typeface="Roboto"/>
                <a:ea typeface="+mn-ea"/>
                <a:cs typeface="+mn-cs"/>
              </a:rPr>
              <a:t>May 2022 </a:t>
            </a:r>
            <a:r>
              <a:rPr kumimoji="0" lang="en-US" sz="1600" b="0" i="0" u="none" strike="noStrike" kern="1200" cap="none" spc="0" normalizeH="0" baseline="0" noProof="0">
                <a:ln>
                  <a:noFill/>
                </a:ln>
                <a:solidFill>
                  <a:srgbClr val="455560"/>
                </a:solidFill>
                <a:effectLst/>
                <a:uLnTx/>
                <a:uFillTx/>
                <a:latin typeface="Roboto"/>
                <a:ea typeface="+mn-ea"/>
                <a:cs typeface="+mn-cs"/>
              </a:rPr>
              <a:t>Declaration To Advance Safety </a:t>
            </a:r>
            <a:endParaRPr kumimoji="0" lang="en-US" sz="1600" b="0" i="0" u="none" strike="noStrike" kern="1200" cap="none" spc="0" normalizeH="0" baseline="0" noProof="0">
              <a:ln>
                <a:noFill/>
              </a:ln>
              <a:solidFill>
                <a:srgbClr val="455560"/>
              </a:solidFill>
              <a:effectLst/>
              <a:uLnTx/>
              <a:uFillTx/>
              <a:latin typeface="Roboto"/>
              <a:ea typeface="Roboto"/>
              <a:cs typeface="Roboto"/>
            </a:endParaRPr>
          </a:p>
        </p:txBody>
      </p:sp>
      <p:cxnSp>
        <p:nvCxnSpPr>
          <p:cNvPr id="38" name="Straight Connector 37">
            <a:extLst>
              <a:ext uri="{FF2B5EF4-FFF2-40B4-BE49-F238E27FC236}">
                <a16:creationId xmlns:a16="http://schemas.microsoft.com/office/drawing/2014/main" id="{9127B0DC-FF42-995E-B6E1-F468ABE85E92}"/>
              </a:ext>
            </a:extLst>
          </p:cNvPr>
          <p:cNvCxnSpPr>
            <a:cxnSpLocks/>
          </p:cNvCxnSpPr>
          <p:nvPr/>
        </p:nvCxnSpPr>
        <p:spPr>
          <a:xfrm>
            <a:off x="5315998" y="3128802"/>
            <a:ext cx="0" cy="289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84C7D36-2CE5-DE86-989E-27580DDAAF4B}"/>
              </a:ext>
            </a:extLst>
          </p:cNvPr>
          <p:cNvCxnSpPr>
            <a:cxnSpLocks/>
          </p:cNvCxnSpPr>
          <p:nvPr/>
        </p:nvCxnSpPr>
        <p:spPr>
          <a:xfrm>
            <a:off x="8628507" y="3128813"/>
            <a:ext cx="0" cy="289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Arrow: Right 62">
            <a:extLst>
              <a:ext uri="{FF2B5EF4-FFF2-40B4-BE49-F238E27FC236}">
                <a16:creationId xmlns:a16="http://schemas.microsoft.com/office/drawing/2014/main" id="{FD34C78C-C104-7253-8B13-9967CD38DCA5}"/>
              </a:ext>
            </a:extLst>
          </p:cNvPr>
          <p:cNvSpPr/>
          <p:nvPr/>
        </p:nvSpPr>
        <p:spPr>
          <a:xfrm>
            <a:off x="833103" y="3476954"/>
            <a:ext cx="10647047" cy="24448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49" name="Oval 48">
            <a:extLst>
              <a:ext uri="{FF2B5EF4-FFF2-40B4-BE49-F238E27FC236}">
                <a16:creationId xmlns:a16="http://schemas.microsoft.com/office/drawing/2014/main" id="{5CE8A7CE-B203-2CD6-9E03-98FF4DC9F052}"/>
              </a:ext>
            </a:extLst>
          </p:cNvPr>
          <p:cNvSpPr/>
          <p:nvPr/>
        </p:nvSpPr>
        <p:spPr>
          <a:xfrm>
            <a:off x="2460280" y="3473207"/>
            <a:ext cx="261407" cy="254998"/>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42" name="Oval 41">
            <a:extLst>
              <a:ext uri="{FF2B5EF4-FFF2-40B4-BE49-F238E27FC236}">
                <a16:creationId xmlns:a16="http://schemas.microsoft.com/office/drawing/2014/main" id="{1379A155-251D-5FD7-77F8-DA50583AF984}"/>
              </a:ext>
            </a:extLst>
          </p:cNvPr>
          <p:cNvSpPr/>
          <p:nvPr/>
        </p:nvSpPr>
        <p:spPr>
          <a:xfrm>
            <a:off x="5188589" y="3475961"/>
            <a:ext cx="261407" cy="254998"/>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48" name="Oval 47">
            <a:extLst>
              <a:ext uri="{FF2B5EF4-FFF2-40B4-BE49-F238E27FC236}">
                <a16:creationId xmlns:a16="http://schemas.microsoft.com/office/drawing/2014/main" id="{0B818815-ED08-07E6-A871-C12086718D9B}"/>
              </a:ext>
            </a:extLst>
          </p:cNvPr>
          <p:cNvSpPr/>
          <p:nvPr/>
        </p:nvSpPr>
        <p:spPr>
          <a:xfrm>
            <a:off x="704156" y="3466435"/>
            <a:ext cx="261407" cy="254998"/>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3" name="TextBox 2">
            <a:extLst>
              <a:ext uri="{FF2B5EF4-FFF2-40B4-BE49-F238E27FC236}">
                <a16:creationId xmlns:a16="http://schemas.microsoft.com/office/drawing/2014/main" id="{9B105E9F-A5D7-5881-1B7A-2CCF58C85BB3}"/>
              </a:ext>
            </a:extLst>
          </p:cNvPr>
          <p:cNvSpPr txBox="1"/>
          <p:nvPr/>
        </p:nvSpPr>
        <p:spPr>
          <a:xfrm>
            <a:off x="1859271" y="2300778"/>
            <a:ext cx="1471788" cy="738664"/>
          </a:xfrm>
          <a:prstGeom prst="rect">
            <a:avLst/>
          </a:prstGeom>
          <a:noFill/>
          <a:ln>
            <a:solidFill>
              <a:srgbClr val="12A6C7"/>
            </a:solid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55560"/>
                </a:solidFill>
                <a:effectLst/>
                <a:uLnTx/>
                <a:uFillTx/>
                <a:latin typeface="Roboto"/>
                <a:ea typeface="+mn-ea"/>
                <a:cs typeface="+mn-cs"/>
              </a:rPr>
              <a:t>Sept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455560"/>
                </a:solidFill>
                <a:effectLst/>
                <a:uLnTx/>
                <a:uFillTx/>
                <a:latin typeface="Roboto"/>
                <a:ea typeface="Roboto"/>
                <a:cs typeface="Roboto"/>
              </a:rPr>
              <a:t>Safer Together </a:t>
            </a:r>
            <a:r>
              <a:rPr kumimoji="0" lang="en-US" sz="1600" b="0" i="0" u="none" strike="noStrike" kern="1200" cap="none" spc="0" normalizeH="0" baseline="0" noProof="0">
                <a:ln>
                  <a:noFill/>
                </a:ln>
                <a:solidFill>
                  <a:srgbClr val="455560"/>
                </a:solidFill>
                <a:effectLst/>
                <a:uLnTx/>
                <a:uFillTx/>
                <a:latin typeface="Roboto"/>
                <a:ea typeface="Roboto"/>
                <a:cs typeface="Roboto"/>
              </a:rPr>
              <a:t>Released</a:t>
            </a:r>
          </a:p>
        </p:txBody>
      </p:sp>
      <p:cxnSp>
        <p:nvCxnSpPr>
          <p:cNvPr id="4" name="Straight Connector 3">
            <a:extLst>
              <a:ext uri="{FF2B5EF4-FFF2-40B4-BE49-F238E27FC236}">
                <a16:creationId xmlns:a16="http://schemas.microsoft.com/office/drawing/2014/main" id="{F66EEB57-07A4-79F5-C931-76074739C006}"/>
              </a:ext>
            </a:extLst>
          </p:cNvPr>
          <p:cNvCxnSpPr>
            <a:cxnSpLocks/>
          </p:cNvCxnSpPr>
          <p:nvPr/>
        </p:nvCxnSpPr>
        <p:spPr>
          <a:xfrm>
            <a:off x="2592836" y="3136005"/>
            <a:ext cx="0" cy="289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DE6329-30C9-4BE8-2340-AACCA0C429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7737" y="3463682"/>
            <a:ext cx="280440" cy="274344"/>
          </a:xfrm>
          <a:prstGeom prst="rect">
            <a:avLst/>
          </a:prstGeom>
        </p:spPr>
      </p:pic>
      <p:sp>
        <p:nvSpPr>
          <p:cNvPr id="13" name="TextBox 12">
            <a:extLst>
              <a:ext uri="{FF2B5EF4-FFF2-40B4-BE49-F238E27FC236}">
                <a16:creationId xmlns:a16="http://schemas.microsoft.com/office/drawing/2014/main" id="{FC3373F5-7A89-C980-36F0-7E7B7616AF3F}"/>
              </a:ext>
            </a:extLst>
          </p:cNvPr>
          <p:cNvSpPr txBox="1"/>
          <p:nvPr/>
        </p:nvSpPr>
        <p:spPr>
          <a:xfrm>
            <a:off x="5980985" y="1814547"/>
            <a:ext cx="1807340" cy="1231106"/>
          </a:xfrm>
          <a:prstGeom prst="rect">
            <a:avLst/>
          </a:prstGeom>
          <a:noFill/>
          <a:ln>
            <a:solidFill>
              <a:srgbClr val="12A6C7"/>
            </a:solid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55560"/>
                </a:solidFill>
                <a:effectLst/>
                <a:uLnTx/>
                <a:uFillTx/>
                <a:latin typeface="Roboto"/>
                <a:ea typeface="Roboto"/>
                <a:cs typeface="Roboto"/>
              </a:rPr>
              <a:t>2023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55560"/>
                </a:solidFill>
                <a:effectLst/>
                <a:uLnTx/>
                <a:uFillTx/>
                <a:latin typeface="Roboto"/>
                <a:ea typeface="Roboto"/>
                <a:cs typeface="Roboto"/>
              </a:rPr>
              <a:t>HHS National Action Alliance for Patient and Workforce Safety</a:t>
            </a:r>
          </a:p>
        </p:txBody>
      </p:sp>
      <p:cxnSp>
        <p:nvCxnSpPr>
          <p:cNvPr id="14" name="Straight Connector 13">
            <a:extLst>
              <a:ext uri="{FF2B5EF4-FFF2-40B4-BE49-F238E27FC236}">
                <a16:creationId xmlns:a16="http://schemas.microsoft.com/office/drawing/2014/main" id="{62430FDC-BDFF-4EEA-D146-364C31ABD48B}"/>
              </a:ext>
            </a:extLst>
          </p:cNvPr>
          <p:cNvCxnSpPr>
            <a:cxnSpLocks/>
          </p:cNvCxnSpPr>
          <p:nvPr/>
        </p:nvCxnSpPr>
        <p:spPr>
          <a:xfrm>
            <a:off x="6835851" y="3128813"/>
            <a:ext cx="0" cy="289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National Action Alliance for Patient and Workforce Safety badge">
            <a:extLst>
              <a:ext uri="{FF2B5EF4-FFF2-40B4-BE49-F238E27FC236}">
                <a16:creationId xmlns:a16="http://schemas.microsoft.com/office/drawing/2014/main" id="{8249CACF-2325-CB6F-CD97-019F310DEF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3563" y="3876008"/>
            <a:ext cx="1673504" cy="1673504"/>
          </a:xfrm>
          <a:prstGeom prst="rect">
            <a:avLst/>
          </a:prstGeom>
        </p:spPr>
      </p:pic>
      <p:sp>
        <p:nvSpPr>
          <p:cNvPr id="7" name="TextBox 6">
            <a:extLst>
              <a:ext uri="{FF2B5EF4-FFF2-40B4-BE49-F238E27FC236}">
                <a16:creationId xmlns:a16="http://schemas.microsoft.com/office/drawing/2014/main" id="{D5317F08-CBF2-B8CD-09E8-48451648CC1A}"/>
              </a:ext>
            </a:extLst>
          </p:cNvPr>
          <p:cNvSpPr txBox="1"/>
          <p:nvPr/>
        </p:nvSpPr>
        <p:spPr>
          <a:xfrm>
            <a:off x="7910439" y="2054557"/>
            <a:ext cx="1655663" cy="984885"/>
          </a:xfrm>
          <a:prstGeom prst="rect">
            <a:avLst/>
          </a:prstGeom>
          <a:noFill/>
          <a:ln>
            <a:solidFill>
              <a:srgbClr val="12A6C7"/>
            </a:solid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55560"/>
                </a:solidFill>
                <a:effectLst/>
                <a:uLnTx/>
                <a:uFillTx/>
                <a:latin typeface="Roboto"/>
                <a:ea typeface="Roboto"/>
                <a:cs typeface="Roboto"/>
              </a:rPr>
              <a:t>Aug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55560"/>
                </a:solidFill>
                <a:effectLst/>
                <a:uLnTx/>
                <a:uFillTx/>
                <a:latin typeface="Roboto"/>
                <a:ea typeface="Roboto"/>
                <a:cs typeface="Roboto"/>
              </a:rPr>
              <a:t>CMS Patient Safety Structural Measure</a:t>
            </a:r>
          </a:p>
        </p:txBody>
      </p:sp>
      <p:pic>
        <p:nvPicPr>
          <p:cNvPr id="8" name="Picture 7">
            <a:extLst>
              <a:ext uri="{FF2B5EF4-FFF2-40B4-BE49-F238E27FC236}">
                <a16:creationId xmlns:a16="http://schemas.microsoft.com/office/drawing/2014/main" id="{D1C30DFF-0EF3-E9A1-BCEE-C583AE85D9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8843" y="4178186"/>
            <a:ext cx="1639966" cy="1725318"/>
          </a:xfrm>
          <a:prstGeom prst="rect">
            <a:avLst/>
          </a:prstGeom>
        </p:spPr>
      </p:pic>
      <p:pic>
        <p:nvPicPr>
          <p:cNvPr id="9" name="Picture 8">
            <a:extLst>
              <a:ext uri="{FF2B5EF4-FFF2-40B4-BE49-F238E27FC236}">
                <a16:creationId xmlns:a16="http://schemas.microsoft.com/office/drawing/2014/main" id="{02C765FE-1FA8-5C3F-40E2-668B4490BC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148" y="4254195"/>
            <a:ext cx="1202717" cy="1202717"/>
          </a:xfrm>
          <a:prstGeom prst="rect">
            <a:avLst/>
          </a:prstGeom>
        </p:spPr>
      </p:pic>
      <p:sp>
        <p:nvSpPr>
          <p:cNvPr id="15" name="Oval 14">
            <a:extLst>
              <a:ext uri="{FF2B5EF4-FFF2-40B4-BE49-F238E27FC236}">
                <a16:creationId xmlns:a16="http://schemas.microsoft.com/office/drawing/2014/main" id="{B5FAE260-1DBF-D743-DB2F-2CF181BAF72F}"/>
              </a:ext>
            </a:extLst>
          </p:cNvPr>
          <p:cNvSpPr/>
          <p:nvPr/>
        </p:nvSpPr>
        <p:spPr>
          <a:xfrm>
            <a:off x="8499303" y="3479784"/>
            <a:ext cx="261407" cy="254998"/>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44" name="Oval 43">
            <a:extLst>
              <a:ext uri="{FF2B5EF4-FFF2-40B4-BE49-F238E27FC236}">
                <a16:creationId xmlns:a16="http://schemas.microsoft.com/office/drawing/2014/main" id="{27797584-C31E-1434-5852-24103EA50148}"/>
              </a:ext>
            </a:extLst>
          </p:cNvPr>
          <p:cNvSpPr/>
          <p:nvPr/>
        </p:nvSpPr>
        <p:spPr>
          <a:xfrm>
            <a:off x="6705141" y="3483249"/>
            <a:ext cx="261407" cy="254998"/>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16" name="TextBox 15">
            <a:extLst>
              <a:ext uri="{FF2B5EF4-FFF2-40B4-BE49-F238E27FC236}">
                <a16:creationId xmlns:a16="http://schemas.microsoft.com/office/drawing/2014/main" id="{F05BE487-FCEC-EF2D-2E59-3E259BA6F68D}"/>
              </a:ext>
            </a:extLst>
          </p:cNvPr>
          <p:cNvSpPr txBox="1"/>
          <p:nvPr/>
        </p:nvSpPr>
        <p:spPr>
          <a:xfrm>
            <a:off x="9780345" y="1785349"/>
            <a:ext cx="1655663" cy="1231106"/>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55560"/>
                </a:solidFill>
                <a:effectLst/>
                <a:uLnTx/>
                <a:uFillTx/>
                <a:latin typeface="Roboto"/>
                <a:ea typeface="Roboto"/>
                <a:cs typeface="Roboto"/>
              </a:rPr>
              <a:t>Dec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55560"/>
                </a:solidFill>
                <a:effectLst/>
                <a:uLnTx/>
                <a:uFillTx/>
                <a:latin typeface="Roboto"/>
                <a:ea typeface="Roboto"/>
                <a:cs typeface="Roboto"/>
              </a:rPr>
              <a:t>Updated National Action Plan Self-Assessment and User Guide</a:t>
            </a:r>
          </a:p>
        </p:txBody>
      </p:sp>
      <p:cxnSp>
        <p:nvCxnSpPr>
          <p:cNvPr id="17" name="Straight Connector 16">
            <a:extLst>
              <a:ext uri="{FF2B5EF4-FFF2-40B4-BE49-F238E27FC236}">
                <a16:creationId xmlns:a16="http://schemas.microsoft.com/office/drawing/2014/main" id="{CE1BF4D0-F8DF-7930-4DE3-A51DE9BD3F10}"/>
              </a:ext>
            </a:extLst>
          </p:cNvPr>
          <p:cNvCxnSpPr>
            <a:cxnSpLocks/>
          </p:cNvCxnSpPr>
          <p:nvPr/>
        </p:nvCxnSpPr>
        <p:spPr>
          <a:xfrm>
            <a:off x="10467957" y="3128801"/>
            <a:ext cx="0" cy="289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EFB123B-0294-A954-A50E-33543D3B1AFE}"/>
              </a:ext>
            </a:extLst>
          </p:cNvPr>
          <p:cNvPicPr>
            <a:picLocks noChangeAspect="1"/>
          </p:cNvPicPr>
          <p:nvPr/>
        </p:nvPicPr>
        <p:blipFill>
          <a:blip r:embed="rId7"/>
          <a:stretch>
            <a:fillRect/>
          </a:stretch>
        </p:blipFill>
        <p:spPr>
          <a:xfrm>
            <a:off x="9566102" y="4225719"/>
            <a:ext cx="1495971" cy="1158477"/>
          </a:xfrm>
          <a:prstGeom prst="rect">
            <a:avLst/>
          </a:prstGeom>
        </p:spPr>
      </p:pic>
      <p:pic>
        <p:nvPicPr>
          <p:cNvPr id="24" name="Picture 23">
            <a:extLst>
              <a:ext uri="{FF2B5EF4-FFF2-40B4-BE49-F238E27FC236}">
                <a16:creationId xmlns:a16="http://schemas.microsoft.com/office/drawing/2014/main" id="{227E9A6A-44CA-34DC-380E-C99C3154817B}"/>
              </a:ext>
            </a:extLst>
          </p:cNvPr>
          <p:cNvPicPr>
            <a:picLocks noChangeAspect="1"/>
          </p:cNvPicPr>
          <p:nvPr/>
        </p:nvPicPr>
        <p:blipFill>
          <a:blip r:embed="rId8"/>
          <a:stretch>
            <a:fillRect/>
          </a:stretch>
        </p:blipFill>
        <p:spPr>
          <a:xfrm>
            <a:off x="10274801" y="4748700"/>
            <a:ext cx="1143310" cy="1474704"/>
          </a:xfrm>
          <a:prstGeom prst="rect">
            <a:avLst/>
          </a:prstGeom>
        </p:spPr>
      </p:pic>
      <p:pic>
        <p:nvPicPr>
          <p:cNvPr id="21" name="Picture 20">
            <a:extLst>
              <a:ext uri="{FF2B5EF4-FFF2-40B4-BE49-F238E27FC236}">
                <a16:creationId xmlns:a16="http://schemas.microsoft.com/office/drawing/2014/main" id="{891A2D0A-6F28-0EFE-F094-1117F1DD99B3}"/>
              </a:ext>
            </a:extLst>
          </p:cNvPr>
          <p:cNvPicPr>
            <a:picLocks noChangeAspect="1"/>
          </p:cNvPicPr>
          <p:nvPr/>
        </p:nvPicPr>
        <p:blipFill>
          <a:blip r:embed="rId9"/>
          <a:stretch>
            <a:fillRect/>
          </a:stretch>
        </p:blipFill>
        <p:spPr>
          <a:xfrm>
            <a:off x="4759748" y="4227369"/>
            <a:ext cx="1177035" cy="1513872"/>
          </a:xfrm>
          <a:prstGeom prst="rect">
            <a:avLst/>
          </a:prstGeom>
          <a:noFill/>
        </p:spPr>
      </p:pic>
      <p:pic>
        <p:nvPicPr>
          <p:cNvPr id="23" name="Picture 22">
            <a:extLst>
              <a:ext uri="{FF2B5EF4-FFF2-40B4-BE49-F238E27FC236}">
                <a16:creationId xmlns:a16="http://schemas.microsoft.com/office/drawing/2014/main" id="{565AB577-9B84-C22E-4FA6-1BBC3C7F54A2}"/>
              </a:ext>
            </a:extLst>
          </p:cNvPr>
          <p:cNvPicPr>
            <a:picLocks noChangeAspect="1"/>
          </p:cNvPicPr>
          <p:nvPr/>
        </p:nvPicPr>
        <p:blipFill>
          <a:blip r:embed="rId10"/>
          <a:stretch>
            <a:fillRect/>
          </a:stretch>
        </p:blipFill>
        <p:spPr>
          <a:xfrm>
            <a:off x="1956641" y="4254195"/>
            <a:ext cx="1202972" cy="1513872"/>
          </a:xfrm>
          <a:prstGeom prst="rect">
            <a:avLst/>
          </a:prstGeom>
          <a:ln w="28575">
            <a:solidFill>
              <a:srgbClr val="12A6C7"/>
            </a:solidFill>
          </a:ln>
        </p:spPr>
      </p:pic>
      <p:sp>
        <p:nvSpPr>
          <p:cNvPr id="11" name="TextBox 10">
            <a:extLst>
              <a:ext uri="{FF2B5EF4-FFF2-40B4-BE49-F238E27FC236}">
                <a16:creationId xmlns:a16="http://schemas.microsoft.com/office/drawing/2014/main" id="{89BE64CB-ADFE-779C-A03F-919D690616BF}"/>
              </a:ext>
            </a:extLst>
          </p:cNvPr>
          <p:cNvSpPr txBox="1"/>
          <p:nvPr/>
        </p:nvSpPr>
        <p:spPr>
          <a:xfrm>
            <a:off x="3363552" y="1790733"/>
            <a:ext cx="1208820" cy="1231106"/>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55560"/>
                </a:solidFill>
                <a:effectLst/>
                <a:uLnTx/>
                <a:uFillTx/>
                <a:latin typeface="Roboto"/>
                <a:ea typeface="+mn-ea"/>
                <a:cs typeface="+mn-cs"/>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55560"/>
                </a:solidFill>
                <a:effectLst/>
                <a:uLnTx/>
                <a:uFillTx/>
                <a:latin typeface="Roboto"/>
                <a:ea typeface="+mn-ea"/>
                <a:cs typeface="+mn-cs"/>
              </a:rPr>
              <a:t>WHO Global Patient Safety Action Plan </a:t>
            </a:r>
            <a:endParaRPr kumimoji="0" lang="en-US" sz="1600" b="0" i="0" u="none" strike="noStrike" kern="1200" cap="none" spc="0" normalizeH="0" baseline="0" noProof="0">
              <a:ln>
                <a:noFill/>
              </a:ln>
              <a:solidFill>
                <a:srgbClr val="455560"/>
              </a:solidFill>
              <a:effectLst/>
              <a:uLnTx/>
              <a:uFillTx/>
              <a:latin typeface="Roboto"/>
              <a:ea typeface="Roboto"/>
              <a:cs typeface="Roboto"/>
            </a:endParaRPr>
          </a:p>
        </p:txBody>
      </p:sp>
      <p:pic>
        <p:nvPicPr>
          <p:cNvPr id="25" name="Picture 24">
            <a:extLst>
              <a:ext uri="{FF2B5EF4-FFF2-40B4-BE49-F238E27FC236}">
                <a16:creationId xmlns:a16="http://schemas.microsoft.com/office/drawing/2014/main" id="{F32F2D4A-1C42-308C-6473-08420CCD9EC3}"/>
              </a:ext>
            </a:extLst>
          </p:cNvPr>
          <p:cNvPicPr>
            <a:picLocks noChangeAspect="1"/>
          </p:cNvPicPr>
          <p:nvPr/>
        </p:nvPicPr>
        <p:blipFill>
          <a:blip r:embed="rId11"/>
          <a:stretch>
            <a:fillRect/>
          </a:stretch>
        </p:blipFill>
        <p:spPr>
          <a:xfrm>
            <a:off x="3432904" y="4225719"/>
            <a:ext cx="1074595" cy="1513872"/>
          </a:xfrm>
          <a:prstGeom prst="rect">
            <a:avLst/>
          </a:prstGeom>
        </p:spPr>
      </p:pic>
      <p:cxnSp>
        <p:nvCxnSpPr>
          <p:cNvPr id="26" name="Straight Connector 25">
            <a:extLst>
              <a:ext uri="{FF2B5EF4-FFF2-40B4-BE49-F238E27FC236}">
                <a16:creationId xmlns:a16="http://schemas.microsoft.com/office/drawing/2014/main" id="{EB86F77F-F2BA-FA44-EF31-D054E80A02FB}"/>
              </a:ext>
            </a:extLst>
          </p:cNvPr>
          <p:cNvCxnSpPr>
            <a:cxnSpLocks/>
          </p:cNvCxnSpPr>
          <p:nvPr/>
        </p:nvCxnSpPr>
        <p:spPr>
          <a:xfrm>
            <a:off x="3942316" y="3135573"/>
            <a:ext cx="0" cy="289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3233173-5518-7F7F-7AD2-78F621BB41D7}"/>
              </a:ext>
            </a:extLst>
          </p:cNvPr>
          <p:cNvSpPr/>
          <p:nvPr/>
        </p:nvSpPr>
        <p:spPr>
          <a:xfrm>
            <a:off x="3814907" y="3473207"/>
            <a:ext cx="261407" cy="254998"/>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296160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13" grpId="0" animBg="1"/>
      <p:bldP spid="7" grpId="0" animBg="1"/>
      <p:bldP spid="16"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6293-350B-1FCE-BCC5-B138F449FDDB}"/>
              </a:ext>
            </a:extLst>
          </p:cNvPr>
          <p:cNvSpPr>
            <a:spLocks noGrp="1"/>
          </p:cNvSpPr>
          <p:nvPr>
            <p:ph type="ctrTitle"/>
          </p:nvPr>
        </p:nvSpPr>
        <p:spPr>
          <a:xfrm>
            <a:off x="1188978" y="1761154"/>
            <a:ext cx="11003022" cy="6032511"/>
          </a:xfrm>
        </p:spPr>
        <p:txBody>
          <a:bodyPr lIns="91440" tIns="45720" rIns="91440" bIns="45720" anchor="t">
            <a:noAutofit/>
          </a:bodyPr>
          <a:lstStyle/>
          <a:p>
            <a:r>
              <a:rPr lang="en-US" sz="6000" i="1">
                <a:latin typeface="Roboto Medium"/>
                <a:ea typeface="Roboto Medium"/>
                <a:cs typeface="Roboto"/>
              </a:rPr>
              <a:t>Safer Together: </a:t>
            </a:r>
            <a:br>
              <a:rPr lang="en-US" sz="6000" i="1">
                <a:latin typeface="Roboto Medium"/>
              </a:rPr>
            </a:br>
            <a:r>
              <a:rPr lang="en-US" sz="6000" i="1">
                <a:latin typeface="Roboto Medium"/>
                <a:ea typeface="Roboto Medium"/>
                <a:cs typeface="Roboto"/>
              </a:rPr>
              <a:t>A National Action Plan </a:t>
            </a:r>
            <a:br>
              <a:rPr lang="en-US" sz="6000" i="1">
                <a:latin typeface="Roboto Medium"/>
              </a:rPr>
            </a:br>
            <a:r>
              <a:rPr lang="en-US" sz="6000" i="1">
                <a:latin typeface="Roboto Medium"/>
                <a:ea typeface="Roboto Medium"/>
                <a:cs typeface="Roboto"/>
              </a:rPr>
              <a:t>to Advance Patient Safety</a:t>
            </a:r>
          </a:p>
        </p:txBody>
      </p:sp>
    </p:spTree>
    <p:extLst>
      <p:ext uri="{BB962C8B-B14F-4D97-AF65-F5344CB8AC3E}">
        <p14:creationId xmlns:p14="http://schemas.microsoft.com/office/powerpoint/2010/main" val="63008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7B65-C68D-3E0D-E857-46AD992E94DD}"/>
              </a:ext>
            </a:extLst>
          </p:cNvPr>
          <p:cNvSpPr>
            <a:spLocks noGrp="1"/>
          </p:cNvSpPr>
          <p:nvPr>
            <p:ph type="title"/>
          </p:nvPr>
        </p:nvSpPr>
        <p:spPr>
          <a:xfrm>
            <a:off x="374615" y="402026"/>
            <a:ext cx="11042834" cy="1114491"/>
          </a:xfrm>
        </p:spPr>
        <p:txBody>
          <a:bodyPr lIns="91440" tIns="45720" rIns="91440" bIns="45720" anchor="t">
            <a:normAutofit/>
          </a:bodyPr>
          <a:lstStyle/>
          <a:p>
            <a:r>
              <a:rPr lang="en-US" sz="3600">
                <a:latin typeface="Roboto Medium"/>
                <a:ea typeface="Roboto Medium"/>
                <a:cs typeface="Roboto"/>
              </a:rPr>
              <a:t>About </a:t>
            </a:r>
            <a:r>
              <a:rPr lang="en-US" sz="3600" i="1">
                <a:latin typeface="Roboto Medium"/>
                <a:ea typeface="Roboto Medium"/>
                <a:cs typeface="Roboto"/>
              </a:rPr>
              <a:t>Safer Together: A National Action Plan</a:t>
            </a:r>
          </a:p>
        </p:txBody>
      </p:sp>
      <p:graphicFrame>
        <p:nvGraphicFramePr>
          <p:cNvPr id="4" name="Table 3">
            <a:extLst>
              <a:ext uri="{FF2B5EF4-FFF2-40B4-BE49-F238E27FC236}">
                <a16:creationId xmlns:a16="http://schemas.microsoft.com/office/drawing/2014/main" id="{204ABC68-E2E8-11B3-947B-6616784D9187}"/>
              </a:ext>
            </a:extLst>
          </p:cNvPr>
          <p:cNvGraphicFramePr>
            <a:graphicFrameLocks noGrp="1"/>
          </p:cNvGraphicFramePr>
          <p:nvPr>
            <p:extLst>
              <p:ext uri="{D42A27DB-BD31-4B8C-83A1-F6EECF244321}">
                <p14:modId xmlns:p14="http://schemas.microsoft.com/office/powerpoint/2010/main" val="4194513250"/>
              </p:ext>
            </p:extLst>
          </p:nvPr>
        </p:nvGraphicFramePr>
        <p:xfrm>
          <a:off x="374616" y="1516516"/>
          <a:ext cx="11242954" cy="4971408"/>
        </p:xfrm>
        <a:graphic>
          <a:graphicData uri="http://schemas.openxmlformats.org/drawingml/2006/table">
            <a:tbl>
              <a:tblPr firstRow="1" bandRow="1">
                <a:tableStyleId>{0E3FDE45-AF77-4B5C-9715-49D594BDF05E}</a:tableStyleId>
              </a:tblPr>
              <a:tblGrid>
                <a:gridCol w="1805876">
                  <a:extLst>
                    <a:ext uri="{9D8B030D-6E8A-4147-A177-3AD203B41FA5}">
                      <a16:colId xmlns:a16="http://schemas.microsoft.com/office/drawing/2014/main" val="4103264668"/>
                    </a:ext>
                  </a:extLst>
                </a:gridCol>
                <a:gridCol w="9437078">
                  <a:extLst>
                    <a:ext uri="{9D8B030D-6E8A-4147-A177-3AD203B41FA5}">
                      <a16:colId xmlns:a16="http://schemas.microsoft.com/office/drawing/2014/main" val="4023955132"/>
                    </a:ext>
                  </a:extLst>
                </a:gridCol>
              </a:tblGrid>
              <a:tr h="882449">
                <a:tc>
                  <a:txBody>
                    <a:bodyPr/>
                    <a:lstStyle/>
                    <a:p>
                      <a:pPr algn="ctr"/>
                      <a:r>
                        <a:rPr lang="en-US" sz="2000" b="0">
                          <a:solidFill>
                            <a:schemeClr val="tx2"/>
                          </a:solidFill>
                          <a:latin typeface="Roboto"/>
                          <a:ea typeface="Roboto Medium"/>
                          <a:cs typeface="Roboto Medium"/>
                        </a:rPr>
                        <a:t>Focus</a:t>
                      </a:r>
                    </a:p>
                  </a:txBody>
                  <a:tcPr anchor="ctr"/>
                </a:tc>
                <a:tc>
                  <a:txBody>
                    <a:bodyPr/>
                    <a:lstStyle/>
                    <a:p>
                      <a:pPr marL="285750" indent="-285750" algn="l">
                        <a:buFont typeface="Arial" panose="020B0604020202020204" pitchFamily="34" charset="0"/>
                        <a:buChar char="•"/>
                      </a:pPr>
                      <a:r>
                        <a:rPr lang="en-US" sz="1800" b="0">
                          <a:latin typeface="Roboto"/>
                        </a:rPr>
                        <a:t>Foundational areas deemed important for safety with emphasis on systems-based approach to safety; based on most salient, evidenced-based elements of safety</a:t>
                      </a:r>
                    </a:p>
                  </a:txBody>
                  <a:tcPr anchor="ctr"/>
                </a:tc>
                <a:extLst>
                  <a:ext uri="{0D108BD9-81ED-4DB2-BD59-A6C34878D82A}">
                    <a16:rowId xmlns:a16="http://schemas.microsoft.com/office/drawing/2014/main" val="995688429"/>
                  </a:ext>
                </a:extLst>
              </a:tr>
              <a:tr h="882449">
                <a:tc>
                  <a:txBody>
                    <a:bodyPr/>
                    <a:lstStyle/>
                    <a:p>
                      <a:pPr algn="ctr"/>
                      <a:r>
                        <a:rPr lang="en-US" sz="2000" b="0">
                          <a:solidFill>
                            <a:schemeClr val="tx2"/>
                          </a:solidFill>
                          <a:latin typeface="Roboto"/>
                          <a:ea typeface="Roboto Medium"/>
                          <a:cs typeface="Roboto Medium"/>
                        </a:rPr>
                        <a:t>Alignment</a:t>
                      </a:r>
                    </a:p>
                  </a:txBody>
                  <a:tcPr anchor="ctr"/>
                </a:tc>
                <a:tc>
                  <a:txBody>
                    <a:bodyPr/>
                    <a:lstStyle/>
                    <a:p>
                      <a:pPr marL="285750" indent="-285750" algn="l">
                        <a:buFont typeface="Arial" panose="020B0604020202020204" pitchFamily="34" charset="0"/>
                        <a:buChar char="•"/>
                      </a:pPr>
                      <a:r>
                        <a:rPr lang="en-US" sz="1800">
                          <a:solidFill>
                            <a:schemeClr val="tx1"/>
                          </a:solidFill>
                          <a:latin typeface="Roboto"/>
                        </a:rPr>
                        <a:t>CMS Patient Safety &amp; Equity Structural Measures;  HHS National Action Alliance for Patient &amp; Workforce Safety; </a:t>
                      </a:r>
                      <a:r>
                        <a:rPr lang="en-US" sz="1800">
                          <a:latin typeface="Roboto"/>
                        </a:rPr>
                        <a:t>CMS National Quality Strategy; WHO Global Safety Action Plan</a:t>
                      </a:r>
                    </a:p>
                  </a:txBody>
                  <a:tcPr anchor="ctr"/>
                </a:tc>
                <a:extLst>
                  <a:ext uri="{0D108BD9-81ED-4DB2-BD59-A6C34878D82A}">
                    <a16:rowId xmlns:a16="http://schemas.microsoft.com/office/drawing/2014/main" val="6888906"/>
                  </a:ext>
                </a:extLst>
              </a:tr>
              <a:tr h="653277">
                <a:tc>
                  <a:txBody>
                    <a:bodyPr/>
                    <a:lstStyle/>
                    <a:p>
                      <a:pPr algn="ctr"/>
                      <a:r>
                        <a:rPr lang="en-US" sz="2000" b="0">
                          <a:solidFill>
                            <a:schemeClr val="tx2"/>
                          </a:solidFill>
                          <a:latin typeface="Roboto"/>
                          <a:ea typeface="Roboto Medium"/>
                          <a:cs typeface="Roboto Medium"/>
                        </a:rPr>
                        <a:t>Applicable to </a:t>
                      </a:r>
                    </a:p>
                  </a:txBody>
                  <a:tcPr anchor="ctr"/>
                </a:tc>
                <a:tc>
                  <a:txBody>
                    <a:bodyPr/>
                    <a:lstStyle/>
                    <a:p>
                      <a:pPr marL="285750" indent="-285750" algn="l">
                        <a:buFont typeface="Arial" panose="020B0604020202020204" pitchFamily="34" charset="0"/>
                        <a:buChar char="•"/>
                      </a:pPr>
                      <a:r>
                        <a:rPr lang="en-US" sz="1800">
                          <a:latin typeface="Roboto"/>
                        </a:rPr>
                        <a:t>Any care setting</a:t>
                      </a:r>
                    </a:p>
                  </a:txBody>
                  <a:tcPr anchor="ctr"/>
                </a:tc>
                <a:extLst>
                  <a:ext uri="{0D108BD9-81ED-4DB2-BD59-A6C34878D82A}">
                    <a16:rowId xmlns:a16="http://schemas.microsoft.com/office/drawing/2014/main" val="3771772009"/>
                  </a:ext>
                </a:extLst>
              </a:tr>
              <a:tr h="1260641">
                <a:tc>
                  <a:txBody>
                    <a:bodyPr/>
                    <a:lstStyle/>
                    <a:p>
                      <a:pPr algn="ctr"/>
                      <a:r>
                        <a:rPr lang="en-US" sz="2000" b="0">
                          <a:solidFill>
                            <a:schemeClr val="tx2"/>
                          </a:solidFill>
                          <a:latin typeface="Roboto"/>
                          <a:ea typeface="Roboto Medium"/>
                          <a:cs typeface="Roboto Medium"/>
                        </a:rPr>
                        <a:t>Data/Scoring</a:t>
                      </a:r>
                    </a:p>
                  </a:txBody>
                  <a:tcPr anchor="ctr"/>
                </a:tc>
                <a:tc>
                  <a:txBody>
                    <a:bodyPr/>
                    <a:lstStyle/>
                    <a:p>
                      <a:pPr marL="285750" indent="-285750" algn="l">
                        <a:buFont typeface="Arial" panose="020B0604020202020204" pitchFamily="34" charset="0"/>
                        <a:buChar char="•"/>
                      </a:pPr>
                      <a:r>
                        <a:rPr lang="en-US" sz="1800">
                          <a:latin typeface="Roboto"/>
                        </a:rPr>
                        <a:t>Executive-sponsored team completes assessment; repeat annually</a:t>
                      </a:r>
                    </a:p>
                    <a:p>
                      <a:pPr marL="285750" indent="-285750" algn="l">
                        <a:buFont typeface="Arial" panose="020B0604020202020204" pitchFamily="34" charset="0"/>
                        <a:buChar char="•"/>
                      </a:pPr>
                      <a:r>
                        <a:rPr lang="en-US" sz="1800">
                          <a:latin typeface="Roboto"/>
                        </a:rPr>
                        <a:t>Four foundational areas: Culture, Leadership, and Governance; Patient and Family Caregiver Engagement; Workforce Safety and Wellbeing; Learning system</a:t>
                      </a:r>
                    </a:p>
                  </a:txBody>
                  <a:tcPr anchor="ctr"/>
                </a:tc>
                <a:extLst>
                  <a:ext uri="{0D108BD9-81ED-4DB2-BD59-A6C34878D82A}">
                    <a16:rowId xmlns:a16="http://schemas.microsoft.com/office/drawing/2014/main" val="3880999725"/>
                  </a:ext>
                </a:extLst>
              </a:tr>
              <a:tr h="1260641">
                <a:tc>
                  <a:txBody>
                    <a:bodyPr/>
                    <a:lstStyle/>
                    <a:p>
                      <a:pPr algn="ctr"/>
                      <a:r>
                        <a:rPr lang="en-US" sz="2000" b="0">
                          <a:solidFill>
                            <a:schemeClr val="tx2"/>
                          </a:solidFill>
                          <a:latin typeface="Roboto"/>
                          <a:ea typeface="Roboto Medium"/>
                          <a:cs typeface="Roboto Medium"/>
                        </a:rPr>
                        <a:t>Timing &amp; Impact </a:t>
                      </a:r>
                    </a:p>
                  </a:txBody>
                  <a:tcPr anchor="ctr"/>
                </a:tc>
                <a:tc>
                  <a:txBody>
                    <a:bodyPr/>
                    <a:lstStyle/>
                    <a:p>
                      <a:pPr marL="285750" indent="-285750" algn="l">
                        <a:buFont typeface="Arial" panose="020B0604020202020204" pitchFamily="34" charset="0"/>
                        <a:buChar char="•"/>
                      </a:pPr>
                      <a:r>
                        <a:rPr lang="en-US" sz="1800">
                          <a:latin typeface="Roboto"/>
                        </a:rPr>
                        <a:t>Released in 2020; Organizational Assessment Tool updated in 2024</a:t>
                      </a:r>
                    </a:p>
                    <a:p>
                      <a:pPr marL="285750" indent="-285750" algn="l">
                        <a:buFont typeface="Arial" panose="020B0604020202020204" pitchFamily="34" charset="0"/>
                        <a:buChar char="•"/>
                      </a:pPr>
                      <a:r>
                        <a:rPr lang="en-US" sz="1800">
                          <a:latin typeface="Roboto"/>
                        </a:rPr>
                        <a:t>Increased use in diverse care settings across continuum of care; hospital associations</a:t>
                      </a:r>
                    </a:p>
                    <a:p>
                      <a:pPr marL="285750" indent="-285750" algn="l">
                        <a:buFont typeface="Arial" panose="020B0604020202020204" pitchFamily="34" charset="0"/>
                        <a:buChar char="•"/>
                      </a:pPr>
                      <a:r>
                        <a:rPr lang="en-US" sz="1800">
                          <a:latin typeface="Roboto"/>
                        </a:rPr>
                        <a:t>Measurable improvements in scores year to year</a:t>
                      </a:r>
                    </a:p>
                  </a:txBody>
                  <a:tcPr anchor="ctr"/>
                </a:tc>
                <a:extLst>
                  <a:ext uri="{0D108BD9-81ED-4DB2-BD59-A6C34878D82A}">
                    <a16:rowId xmlns:a16="http://schemas.microsoft.com/office/drawing/2014/main" val="474645356"/>
                  </a:ext>
                </a:extLst>
              </a:tr>
            </a:tbl>
          </a:graphicData>
        </a:graphic>
      </p:graphicFrame>
    </p:spTree>
    <p:extLst>
      <p:ext uri="{BB962C8B-B14F-4D97-AF65-F5344CB8AC3E}">
        <p14:creationId xmlns:p14="http://schemas.microsoft.com/office/powerpoint/2010/main" val="89308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C81B5D5-60C8-9C26-4C8F-49F5774EA7A4}"/>
              </a:ext>
            </a:extLst>
          </p:cNvPr>
          <p:cNvSpPr txBox="1">
            <a:spLocks/>
          </p:cNvSpPr>
          <p:nvPr/>
        </p:nvSpPr>
        <p:spPr>
          <a:xfrm>
            <a:off x="437326" y="1789808"/>
            <a:ext cx="6022089" cy="2756792"/>
          </a:xfrm>
          <a:prstGeom prst="rect">
            <a:avLst/>
          </a:prstGeom>
        </p:spPr>
        <p:txBody>
          <a:bodyPr vert="horz" lIns="0" tIns="0" rIns="0" bIns="0" rtlCol="0">
            <a:norm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228600" indent="-228600"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461963" indent="-228600" algn="l" defTabSz="914400" rtl="0" eaLnBrk="1" latinLnBrk="0" hangingPunct="1">
              <a:lnSpc>
                <a:spcPct val="9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4pPr>
            <a:lvl5pPr marL="688975" indent="-228600"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32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C743EBAB-4BC2-4A39-A717-60293C7942FA}"/>
              </a:ext>
            </a:extLst>
          </p:cNvPr>
          <p:cNvSpPr>
            <a:spLocks noGrp="1"/>
          </p:cNvSpPr>
          <p:nvPr>
            <p:ph type="title"/>
          </p:nvPr>
        </p:nvSpPr>
        <p:spPr>
          <a:xfrm>
            <a:off x="437326" y="544299"/>
            <a:ext cx="11233151" cy="949236"/>
          </a:xfrm>
        </p:spPr>
        <p:txBody>
          <a:bodyPr lIns="91440" tIns="45720" rIns="91440" bIns="45720" anchor="t">
            <a:normAutofit/>
          </a:bodyPr>
          <a:lstStyle/>
          <a:p>
            <a:r>
              <a:rPr lang="en-US" sz="4000" i="1">
                <a:latin typeface="Roboto Medium"/>
                <a:ea typeface="Roboto Medium"/>
                <a:cs typeface="Roboto Medium"/>
              </a:rPr>
              <a:t>Safer Together: A National Action Plan </a:t>
            </a:r>
            <a:endParaRPr lang="en-US">
              <a:latin typeface="Roboto Medium"/>
              <a:cs typeface="Roboto"/>
            </a:endParaRPr>
          </a:p>
        </p:txBody>
      </p:sp>
      <p:pic>
        <p:nvPicPr>
          <p:cNvPr id="3" name="Picture 2">
            <a:extLst>
              <a:ext uri="{FF2B5EF4-FFF2-40B4-BE49-F238E27FC236}">
                <a16:creationId xmlns:a16="http://schemas.microsoft.com/office/drawing/2014/main" id="{E5EC159E-0063-6833-5D81-2A96D58B57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624" y="1608346"/>
            <a:ext cx="3325058" cy="4184400"/>
          </a:xfrm>
          <a:prstGeom prst="rect">
            <a:avLst/>
          </a:prstGeom>
          <a:ln w="28575">
            <a:solidFill>
              <a:schemeClr val="tx2"/>
            </a:solidFill>
          </a:ln>
        </p:spPr>
      </p:pic>
      <p:sp>
        <p:nvSpPr>
          <p:cNvPr id="2" name="Content Placeholder 5">
            <a:extLst>
              <a:ext uri="{FF2B5EF4-FFF2-40B4-BE49-F238E27FC236}">
                <a16:creationId xmlns:a16="http://schemas.microsoft.com/office/drawing/2014/main" id="{B638F4C6-7164-A282-5CF7-6B5743AA99FD}"/>
              </a:ext>
            </a:extLst>
          </p:cNvPr>
          <p:cNvSpPr txBox="1">
            <a:spLocks/>
          </p:cNvSpPr>
          <p:nvPr/>
        </p:nvSpPr>
        <p:spPr bwMode="auto">
          <a:xfrm>
            <a:off x="1966520" y="5822602"/>
            <a:ext cx="2139019"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600" kern="1200">
                <a:solidFill>
                  <a:schemeClr val="tx1"/>
                </a:solidFill>
                <a:latin typeface="Arial" panose="020B0604020202020204" pitchFamily="34" charset="0"/>
                <a:ea typeface="ＭＳ Ｐゴシック" charset="0"/>
                <a:cs typeface="Arial" panose="020B0604020202020204" pitchFamily="34" charset="0"/>
              </a:defRPr>
            </a:lvl1pPr>
            <a:lvl2pPr marL="342900" indent="0" algn="l" rtl="0" eaLnBrk="1" fontAlgn="base" hangingPunct="1">
              <a:spcBef>
                <a:spcPct val="20000"/>
              </a:spcBef>
              <a:spcAft>
                <a:spcPct val="0"/>
              </a:spcAft>
              <a:buFont typeface="Arial" charset="0"/>
              <a:buNone/>
              <a:defRPr sz="600" kern="1200">
                <a:solidFill>
                  <a:schemeClr val="tx1"/>
                </a:solidFill>
                <a:latin typeface="Arial" panose="020B0604020202020204" pitchFamily="34" charset="0"/>
                <a:ea typeface="ＭＳ Ｐゴシック" charset="0"/>
                <a:cs typeface="Arial" panose="020B0604020202020204" pitchFamily="34" charset="0"/>
              </a:defRPr>
            </a:lvl2pPr>
            <a:lvl3pPr marL="685800" indent="0" algn="l" rtl="0" eaLnBrk="1" fontAlgn="base" hangingPunct="1">
              <a:spcBef>
                <a:spcPct val="20000"/>
              </a:spcBef>
              <a:spcAft>
                <a:spcPct val="0"/>
              </a:spcAft>
              <a:buFont typeface="Arial" charset="0"/>
              <a:buNone/>
              <a:defRPr sz="2400" kern="1200">
                <a:solidFill>
                  <a:schemeClr val="tx1"/>
                </a:solidFill>
                <a:latin typeface="Arial" panose="020B0604020202020204" pitchFamily="34" charset="0"/>
                <a:ea typeface="ＭＳ Ｐゴシック" charset="0"/>
                <a:cs typeface="Arial" panose="020B0604020202020204" pitchFamily="34" charset="0"/>
              </a:defRPr>
            </a:lvl3pPr>
            <a:lvl4pPr marL="1028700" indent="0" algn="l" rtl="0" eaLnBrk="1" fontAlgn="base" hangingPunct="1">
              <a:spcBef>
                <a:spcPct val="20000"/>
              </a:spcBef>
              <a:spcAft>
                <a:spcPct val="0"/>
              </a:spcAft>
              <a:buFont typeface="Arial" charset="0"/>
              <a:buNone/>
              <a:defRPr sz="2000" kern="1200">
                <a:solidFill>
                  <a:schemeClr val="tx1"/>
                </a:solidFill>
                <a:latin typeface="Arial" panose="020B0604020202020204" pitchFamily="34" charset="0"/>
                <a:ea typeface="ＭＳ Ｐゴシック" charset="0"/>
                <a:cs typeface="Arial" panose="020B0604020202020204" pitchFamily="34" charset="0"/>
              </a:defRPr>
            </a:lvl4pPr>
            <a:lvl5pPr marL="1371600" indent="0" algn="l" rtl="0" eaLnBrk="1" fontAlgn="base" hangingPunct="1">
              <a:spcBef>
                <a:spcPct val="20000"/>
              </a:spcBef>
              <a:spcAft>
                <a:spcPct val="0"/>
              </a:spcAft>
              <a:buFont typeface="Arial" charset="0"/>
              <a:buNone/>
              <a:defRPr sz="20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067" b="0" i="0" u="none" strike="noStrike" kern="1200" cap="none" spc="0" normalizeH="0" baseline="0" noProof="0">
                <a:ln>
                  <a:noFill/>
                </a:ln>
                <a:solidFill>
                  <a:srgbClr val="009FC3"/>
                </a:solidFill>
                <a:effectLst/>
                <a:uLnTx/>
                <a:uFillTx/>
                <a:latin typeface="Roboto"/>
                <a:ea typeface="Roboto Medium" panose="02000000000000000000" pitchFamily="2" charset="0"/>
                <a:cs typeface="Arial" panose="020B0604020202020204" pitchFamily="34" charset="0"/>
                <a:hlinkClick r:id="rId4">
                  <a:extLst>
                    <a:ext uri="{A12FA001-AC4F-418D-AE19-62706E023703}">
                      <ahyp:hlinkClr xmlns:ahyp="http://schemas.microsoft.com/office/drawing/2018/hyperlinkcolor" val="tx"/>
                    </a:ext>
                  </a:extLst>
                </a:hlinkClick>
              </a:rPr>
              <a:t>www.ihi.org/SafetyActionPlan</a:t>
            </a:r>
            <a:endParaRPr kumimoji="0" lang="en-US" sz="800" b="0" i="0" u="none" strike="noStrike" kern="1200" cap="none" spc="0" normalizeH="0" baseline="0" noProof="0">
              <a:ln>
                <a:noFill/>
              </a:ln>
              <a:solidFill>
                <a:srgbClr val="009FC3"/>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12" name="Content Placeholder 2">
            <a:extLst>
              <a:ext uri="{FF2B5EF4-FFF2-40B4-BE49-F238E27FC236}">
                <a16:creationId xmlns:a16="http://schemas.microsoft.com/office/drawing/2014/main" id="{AF7F3359-F3E2-F5D3-DD6D-421593A35C56}"/>
              </a:ext>
            </a:extLst>
          </p:cNvPr>
          <p:cNvGraphicFramePr>
            <a:graphicFrameLocks/>
          </p:cNvGraphicFramePr>
          <p:nvPr>
            <p:extLst>
              <p:ext uri="{D42A27DB-BD31-4B8C-83A1-F6EECF244321}">
                <p14:modId xmlns:p14="http://schemas.microsoft.com/office/powerpoint/2010/main" val="2237913461"/>
              </p:ext>
            </p:extLst>
          </p:nvPr>
        </p:nvGraphicFramePr>
        <p:xfrm>
          <a:off x="4363830" y="1983974"/>
          <a:ext cx="7390844" cy="36841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B25CE0BB-B375-7D3F-CFCC-22D63C2DF174}"/>
              </a:ext>
            </a:extLst>
          </p:cNvPr>
          <p:cNvSpPr txBox="1"/>
          <p:nvPr/>
        </p:nvSpPr>
        <p:spPr>
          <a:xfrm>
            <a:off x="4198452" y="4841651"/>
            <a:ext cx="7721600" cy="646331"/>
          </a:xfrm>
          <a:prstGeom prst="rect">
            <a:avLst/>
          </a:prstGeom>
          <a:noFill/>
        </p:spPr>
        <p:txBody>
          <a:bodyPr wrap="square">
            <a:spAutoFit/>
          </a:bodyPr>
          <a:lstStyle/>
          <a:p>
            <a:pPr marL="0" marR="0" lvl="0" indent="0" algn="ctr" defTabSz="914377" rtl="0" eaLnBrk="1" fontAlgn="auto" latinLnBrk="0" hangingPunct="1">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Roboto Medium" panose="02000000000000000000" pitchFamily="2" charset="0"/>
                <a:ea typeface="Roboto Medium" panose="02000000000000000000" pitchFamily="2" charset="0"/>
                <a:cs typeface="Roboto Medium" panose="02000000000000000000" pitchFamily="2" charset="0"/>
              </a:rPr>
              <a:t>Person-Centered Care</a:t>
            </a:r>
          </a:p>
          <a:p>
            <a:pPr marL="0" marR="0" lvl="0" indent="0" algn="ctr" defTabSz="914377" rtl="0" eaLnBrk="1" fontAlgn="auto" latinLnBrk="0" hangingPunct="1">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Roboto Medium" panose="02000000000000000000" pitchFamily="2" charset="0"/>
                <a:ea typeface="Roboto Medium" panose="02000000000000000000" pitchFamily="2" charset="0"/>
                <a:cs typeface="Roboto Medium" panose="02000000000000000000" pitchFamily="2" charset="0"/>
              </a:rPr>
              <a:t>Care Across the Entire Continuum</a:t>
            </a:r>
          </a:p>
          <a:p>
            <a:pPr marL="0" marR="0" lvl="0" indent="0" algn="ctr" defTabSz="914377" rtl="0" eaLnBrk="1" fontAlgn="auto" latinLnBrk="0" hangingPunct="1">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Roboto Medium" panose="02000000000000000000" pitchFamily="2" charset="0"/>
                <a:ea typeface="Roboto Medium" panose="02000000000000000000" pitchFamily="2" charset="0"/>
                <a:cs typeface="Roboto Medium" panose="02000000000000000000" pitchFamily="2" charset="0"/>
              </a:rPr>
              <a:t>Relationship Between Patient Safety &amp; Health Equity</a:t>
            </a:r>
          </a:p>
        </p:txBody>
      </p:sp>
    </p:spTree>
    <p:extLst>
      <p:ext uri="{BB962C8B-B14F-4D97-AF65-F5344CB8AC3E}">
        <p14:creationId xmlns:p14="http://schemas.microsoft.com/office/powerpoint/2010/main" val="2889896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16501-FC4E-9AE0-8119-9EA72F436DC0}"/>
              </a:ext>
            </a:extLst>
          </p:cNvPr>
          <p:cNvSpPr>
            <a:spLocks noGrp="1"/>
          </p:cNvSpPr>
          <p:nvPr>
            <p:ph type="title"/>
          </p:nvPr>
        </p:nvSpPr>
        <p:spPr/>
        <p:txBody>
          <a:bodyPr lIns="91440" tIns="45720" rIns="91440" bIns="45720" anchor="t">
            <a:normAutofit fontScale="90000"/>
          </a:bodyPr>
          <a:lstStyle/>
          <a:p>
            <a:r>
              <a:rPr lang="en-US">
                <a:latin typeface="Roboto Medium"/>
                <a:ea typeface="Roboto Medium"/>
                <a:cs typeface="Roboto"/>
              </a:rPr>
              <a:t>Newly Updated Self-Assessment Tool</a:t>
            </a:r>
            <a:br>
              <a:rPr lang="en-US">
                <a:latin typeface="Roboto Medium"/>
              </a:rPr>
            </a:br>
            <a:endParaRPr lang="en-US">
              <a:latin typeface="Roboto Medium"/>
              <a:cs typeface="Roboto"/>
            </a:endParaRPr>
          </a:p>
        </p:txBody>
      </p:sp>
      <p:pic>
        <p:nvPicPr>
          <p:cNvPr id="9" name="Picture 8">
            <a:extLst>
              <a:ext uri="{FF2B5EF4-FFF2-40B4-BE49-F238E27FC236}">
                <a16:creationId xmlns:a16="http://schemas.microsoft.com/office/drawing/2014/main" id="{0E0DFA84-776A-EEEB-E2F3-940BB0EB20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6240" y="2396015"/>
            <a:ext cx="8211995" cy="294498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70B8349-D7A2-C79F-219D-8EEC035206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213" y="1690689"/>
            <a:ext cx="3039488" cy="2353773"/>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C58C4741-EB2E-458C-7368-B9EC43C30F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210" y="4193202"/>
            <a:ext cx="3039489" cy="1576474"/>
          </a:xfrm>
          <a:prstGeom prst="rect">
            <a:avLst/>
          </a:prstGeom>
          <a:effectLst>
            <a:outerShdw blurRad="50800" dist="38100" dir="2700000" algn="tl" rotWithShape="0">
              <a:prstClr val="black">
                <a:alpha val="40000"/>
              </a:prstClr>
            </a:outerShdw>
          </a:effectLst>
        </p:spPr>
      </p:pic>
      <p:pic>
        <p:nvPicPr>
          <p:cNvPr id="2" name="Picture 1" descr="A qr code with a white background&#10;&#10;Description automatically generated">
            <a:extLst>
              <a:ext uri="{FF2B5EF4-FFF2-40B4-BE49-F238E27FC236}">
                <a16:creationId xmlns:a16="http://schemas.microsoft.com/office/drawing/2014/main" id="{77AA58C5-3A10-72C8-03CF-D7C37A54B6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1776" y="112917"/>
            <a:ext cx="2041051" cy="2041051"/>
          </a:xfrm>
          <a:prstGeom prst="rect">
            <a:avLst/>
          </a:prstGeom>
          <a:ln>
            <a:solidFill>
              <a:schemeClr val="tx2"/>
            </a:solidFill>
          </a:ln>
        </p:spPr>
      </p:pic>
    </p:spTree>
    <p:extLst>
      <p:ext uri="{BB962C8B-B14F-4D97-AF65-F5344CB8AC3E}">
        <p14:creationId xmlns:p14="http://schemas.microsoft.com/office/powerpoint/2010/main" val="367574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4E1540-5FF2-98CA-C15B-B2A7A4B3B27E}"/>
              </a:ext>
            </a:extLst>
          </p:cNvPr>
          <p:cNvSpPr>
            <a:spLocks noGrp="1"/>
          </p:cNvSpPr>
          <p:nvPr>
            <p:ph sz="half" idx="1"/>
          </p:nvPr>
        </p:nvSpPr>
        <p:spPr>
          <a:xfrm>
            <a:off x="530091" y="1825625"/>
            <a:ext cx="5394960" cy="4351338"/>
          </a:xfrm>
        </p:spPr>
        <p:txBody>
          <a:bodyPr lIns="91440" tIns="45720" rIns="91440" bIns="45720" anchor="t">
            <a:normAutofit fontScale="92500" lnSpcReduction="20000"/>
          </a:bodyPr>
          <a:lstStyle/>
          <a:p>
            <a:pPr marL="342900" indent="-342900">
              <a:lnSpc>
                <a:spcPct val="140000"/>
              </a:lnSpc>
              <a:buFont typeface="Arial" panose="020B0604020202020204" pitchFamily="34" charset="0"/>
              <a:buChar char="•"/>
            </a:pPr>
            <a:r>
              <a:rPr lang="en-US" sz="1900">
                <a:latin typeface="Roboto"/>
                <a:ea typeface="Roboto"/>
                <a:cs typeface="Roboto"/>
              </a:rPr>
              <a:t>Patricia McGaffigan is a Board Member of the I-PASS Institute. Helen Macfie is an I-PASS Institute Coach.</a:t>
            </a:r>
          </a:p>
          <a:p>
            <a:pPr marL="1085850" lvl="1" indent="-342900">
              <a:lnSpc>
                <a:spcPct val="140000"/>
              </a:lnSpc>
            </a:pPr>
            <a:r>
              <a:rPr lang="en-US" sz="1800" i="1">
                <a:latin typeface="Roboto"/>
                <a:ea typeface="Roboto"/>
                <a:cs typeface="Roboto"/>
              </a:rPr>
              <a:t>Any relevant financial relationships listed have been mitigated.</a:t>
            </a:r>
            <a:endParaRPr lang="en-US" sz="1700">
              <a:latin typeface="Roboto"/>
              <a:ea typeface="Roboto"/>
              <a:cs typeface="Roboto"/>
            </a:endParaRPr>
          </a:p>
          <a:p>
            <a:pPr marL="342900" indent="-342900">
              <a:lnSpc>
                <a:spcPct val="140000"/>
              </a:lnSpc>
              <a:buFont typeface="Arial" panose="020B0604020202020204" pitchFamily="34" charset="0"/>
              <a:buChar char="•"/>
            </a:pPr>
            <a:r>
              <a:rPr lang="en-US" sz="1900">
                <a:latin typeface="Roboto"/>
                <a:ea typeface="Roboto"/>
                <a:cs typeface="Roboto"/>
              </a:rPr>
              <a:t>None of the other planners, presenters, or staff for this educational activity have relevant financial relationship(s) to disclose with ineligible companies whose primary business is producing, marketing, selling, re-selling, or distributing healthcare products used by or on patients.​</a:t>
            </a:r>
          </a:p>
          <a:p>
            <a:pPr>
              <a:lnSpc>
                <a:spcPct val="140000"/>
              </a:lnSpc>
            </a:pPr>
            <a:endParaRPr lang="en-US" sz="1900">
              <a:latin typeface="Roboto"/>
              <a:ea typeface="Roboto"/>
              <a:cs typeface="Roboto"/>
            </a:endParaRPr>
          </a:p>
        </p:txBody>
      </p:sp>
      <p:pic>
        <p:nvPicPr>
          <p:cNvPr id="4" name="Picture 3">
            <a:extLst>
              <a:ext uri="{FF2B5EF4-FFF2-40B4-BE49-F238E27FC236}">
                <a16:creationId xmlns:a16="http://schemas.microsoft.com/office/drawing/2014/main" id="{72156358-78E3-F5F0-A545-6A6A7885D0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4011" y="1825625"/>
            <a:ext cx="4351338" cy="4351338"/>
          </a:xfrm>
          <a:prstGeom prst="rect">
            <a:avLst/>
          </a:prstGeom>
          <a:noFill/>
        </p:spPr>
      </p:pic>
      <p:sp>
        <p:nvSpPr>
          <p:cNvPr id="2" name="Title 1">
            <a:extLst>
              <a:ext uri="{FF2B5EF4-FFF2-40B4-BE49-F238E27FC236}">
                <a16:creationId xmlns:a16="http://schemas.microsoft.com/office/drawing/2014/main" id="{AA778E76-2EB5-32FF-A6B8-889992D04BA5}"/>
              </a:ext>
            </a:extLst>
          </p:cNvPr>
          <p:cNvSpPr>
            <a:spLocks noGrp="1"/>
          </p:cNvSpPr>
          <p:nvPr>
            <p:ph type="title"/>
          </p:nvPr>
        </p:nvSpPr>
        <p:spPr>
          <a:xfrm>
            <a:off x="510212" y="576197"/>
            <a:ext cx="11042834" cy="1114491"/>
          </a:xfrm>
        </p:spPr>
        <p:txBody>
          <a:bodyPr lIns="91440" tIns="45720" rIns="91440" bIns="45720" anchor="t">
            <a:normAutofit/>
          </a:bodyPr>
          <a:lstStyle/>
          <a:p>
            <a:r>
              <a:rPr lang="en-US" b="0">
                <a:latin typeface="Roboto Medium"/>
                <a:ea typeface="Roboto Medium"/>
                <a:cs typeface="Roboto"/>
              </a:rPr>
              <a:t>Disclosure</a:t>
            </a:r>
          </a:p>
        </p:txBody>
      </p:sp>
    </p:spTree>
    <p:extLst>
      <p:ext uri="{BB962C8B-B14F-4D97-AF65-F5344CB8AC3E}">
        <p14:creationId xmlns:p14="http://schemas.microsoft.com/office/powerpoint/2010/main" val="2349945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2D71E-41BE-6237-B775-A1C320781E4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4FFF83-9BB8-364B-ECC6-15F91A9D2F66}"/>
              </a:ext>
            </a:extLst>
          </p:cNvPr>
          <p:cNvSpPr>
            <a:spLocks noGrp="1"/>
          </p:cNvSpPr>
          <p:nvPr>
            <p:ph type="title"/>
          </p:nvPr>
        </p:nvSpPr>
        <p:spPr/>
        <p:txBody>
          <a:bodyPr lIns="91440" tIns="45720" rIns="91440" bIns="45720" anchor="t">
            <a:normAutofit/>
          </a:bodyPr>
          <a:lstStyle/>
          <a:p>
            <a:r>
              <a:rPr lang="en-US" sz="3600">
                <a:latin typeface="Roboto Medium"/>
                <a:ea typeface="Roboto Medium"/>
                <a:cs typeface="Roboto"/>
              </a:rPr>
              <a:t>User Guide</a:t>
            </a:r>
          </a:p>
        </p:txBody>
      </p:sp>
      <p:sp>
        <p:nvSpPr>
          <p:cNvPr id="2" name="Explosion 1 1">
            <a:extLst>
              <a:ext uri="{FF2B5EF4-FFF2-40B4-BE49-F238E27FC236}">
                <a16:creationId xmlns:a16="http://schemas.microsoft.com/office/drawing/2014/main" id="{FCB40159-F1D9-CCD0-3428-F0C10EC4E70B}"/>
              </a:ext>
            </a:extLst>
          </p:cNvPr>
          <p:cNvSpPr/>
          <p:nvPr/>
        </p:nvSpPr>
        <p:spPr>
          <a:xfrm>
            <a:off x="3507237" y="412986"/>
            <a:ext cx="2140528" cy="1034394"/>
          </a:xfrm>
          <a:prstGeom prst="irregularSeal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Roboto"/>
                <a:ea typeface="+mn-ea"/>
                <a:cs typeface="+mn-cs"/>
              </a:rPr>
              <a:t>NEW!</a:t>
            </a:r>
          </a:p>
        </p:txBody>
      </p:sp>
      <p:pic>
        <p:nvPicPr>
          <p:cNvPr id="3" name="Picture 2">
            <a:extLst>
              <a:ext uri="{FF2B5EF4-FFF2-40B4-BE49-F238E27FC236}">
                <a16:creationId xmlns:a16="http://schemas.microsoft.com/office/drawing/2014/main" id="{C4166245-5F4D-63EB-4CD1-A8F4E6FB29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5152" y="1696630"/>
            <a:ext cx="3280359" cy="423118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4657563-703E-F357-E487-13772057E162}"/>
              </a:ext>
            </a:extLst>
          </p:cNvPr>
          <p:cNvSpPr txBox="1"/>
          <p:nvPr/>
        </p:nvSpPr>
        <p:spPr>
          <a:xfrm>
            <a:off x="603731" y="6268157"/>
            <a:ext cx="1071831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5560"/>
                </a:solidFill>
                <a:effectLst/>
                <a:uLnTx/>
                <a:uFillTx/>
                <a:latin typeface="Roboto" panose="02000000000000000000" pitchFamily="2" charset="0"/>
                <a:ea typeface="Roboto" panose="02000000000000000000" pitchFamily="2" charset="0"/>
                <a:cs typeface="Roboto" panose="02000000000000000000" pitchFamily="2" charset="0"/>
              </a:rPr>
              <a:t>National Steering Committee for Patient Safety. </a:t>
            </a:r>
            <a:r>
              <a:rPr kumimoji="0" lang="en-GB" sz="1000" b="0" i="1" u="none" strike="noStrike" kern="1200" cap="none" spc="0" normalizeH="0" baseline="0" noProof="0">
                <a:ln>
                  <a:noFill/>
                </a:ln>
                <a:solidFill>
                  <a:srgbClr val="455560"/>
                </a:solidFill>
                <a:effectLst/>
                <a:uLnTx/>
                <a:uFillTx/>
                <a:latin typeface="Roboto" panose="02000000000000000000" pitchFamily="2" charset="0"/>
                <a:ea typeface="Roboto" panose="02000000000000000000" pitchFamily="2" charset="0"/>
                <a:cs typeface="Roboto" panose="02000000000000000000" pitchFamily="2" charset="0"/>
              </a:rPr>
              <a:t>Self-Assessment Tool User Guide — Safer Together: A National Action Plan to Advance Patient Safety</a:t>
            </a:r>
            <a:r>
              <a:rPr kumimoji="0" lang="en-GB" sz="1000" b="0" i="0" u="none" strike="noStrike" kern="1200" cap="none" spc="0" normalizeH="0" baseline="0" noProof="0">
                <a:ln>
                  <a:noFill/>
                </a:ln>
                <a:solidFill>
                  <a:srgbClr val="455560"/>
                </a:solidFill>
                <a:effectLst/>
                <a:uLnTx/>
                <a:uFillTx/>
                <a:latin typeface="Roboto" panose="02000000000000000000" pitchFamily="2" charset="0"/>
                <a:ea typeface="Roboto" panose="02000000000000000000" pitchFamily="2" charset="0"/>
                <a:cs typeface="Roboto" panose="02000000000000000000" pitchFamily="2" charset="0"/>
              </a:rPr>
              <a:t>. Boston: Institute for Healthcare Improvement; 2024. (Available at ihi.org)</a:t>
            </a:r>
            <a:r>
              <a:rPr kumimoji="0" lang="en-US" sz="1000" b="0" i="0" u="none" strike="noStrike" kern="1200" cap="none" spc="0" normalizeH="0" baseline="0" noProof="0">
                <a:ln>
                  <a:noFill/>
                </a:ln>
                <a:solidFill>
                  <a:srgbClr val="455560"/>
                </a:solidFill>
                <a:effectLst/>
                <a:uLnTx/>
                <a:uFillTx/>
                <a:latin typeface="Roboto" panose="02000000000000000000" pitchFamily="2" charset="0"/>
                <a:ea typeface="Roboto" panose="02000000000000000000" pitchFamily="2" charset="0"/>
                <a:cs typeface="Roboto" panose="02000000000000000000" pitchFamily="2" charset="0"/>
              </a:rPr>
              <a:t> </a:t>
            </a:r>
          </a:p>
        </p:txBody>
      </p:sp>
      <p:pic>
        <p:nvPicPr>
          <p:cNvPr id="11" name="Picture 10">
            <a:extLst>
              <a:ext uri="{FF2B5EF4-FFF2-40B4-BE49-F238E27FC236}">
                <a16:creationId xmlns:a16="http://schemas.microsoft.com/office/drawing/2014/main" id="{DEE2C233-7877-D6EE-BEDC-E42455539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1629" y="792049"/>
            <a:ext cx="5492595" cy="5135768"/>
          </a:xfrm>
          <a:prstGeom prst="rect">
            <a:avLst/>
          </a:prstGeom>
          <a:ln>
            <a:solidFill>
              <a:schemeClr val="tx1"/>
            </a:solidFill>
          </a:ln>
        </p:spPr>
      </p:pic>
    </p:spTree>
    <p:extLst>
      <p:ext uri="{BB962C8B-B14F-4D97-AF65-F5344CB8AC3E}">
        <p14:creationId xmlns:p14="http://schemas.microsoft.com/office/powerpoint/2010/main" val="347908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FAEF-322F-F8AA-D5C7-0ED31A276AA3}"/>
              </a:ext>
            </a:extLst>
          </p:cNvPr>
          <p:cNvSpPr>
            <a:spLocks noGrp="1"/>
          </p:cNvSpPr>
          <p:nvPr>
            <p:ph type="title"/>
          </p:nvPr>
        </p:nvSpPr>
        <p:spPr>
          <a:xfrm>
            <a:off x="562985" y="506114"/>
            <a:ext cx="11066029" cy="1114491"/>
          </a:xfrm>
        </p:spPr>
        <p:txBody>
          <a:bodyPr lIns="91440" tIns="45720" rIns="91440" bIns="45720" anchor="t">
            <a:normAutofit/>
          </a:bodyPr>
          <a:lstStyle/>
          <a:p>
            <a:r>
              <a:rPr lang="en-US" sz="3600">
                <a:latin typeface="Roboto Medium"/>
                <a:ea typeface="Roboto Medium"/>
                <a:cs typeface="Roboto"/>
              </a:rPr>
              <a:t>Safer Together in Action </a:t>
            </a:r>
          </a:p>
        </p:txBody>
      </p:sp>
      <p:pic>
        <p:nvPicPr>
          <p:cNvPr id="6" name="Picture 5">
            <a:extLst>
              <a:ext uri="{FF2B5EF4-FFF2-40B4-BE49-F238E27FC236}">
                <a16:creationId xmlns:a16="http://schemas.microsoft.com/office/drawing/2014/main" id="{C5C98735-B1C3-44CB-1871-25B24F641C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0427" y="4707898"/>
            <a:ext cx="1189613" cy="1540506"/>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596770FA-250F-4243-9F1E-AB25B41C79F5}"/>
              </a:ext>
            </a:extLst>
          </p:cNvPr>
          <p:cNvSpPr txBox="1"/>
          <p:nvPr/>
        </p:nvSpPr>
        <p:spPr>
          <a:xfrm>
            <a:off x="1810427" y="1589091"/>
            <a:ext cx="9636824" cy="452431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455560"/>
                </a:solidFill>
                <a:effectLst/>
                <a:uLnTx/>
                <a:uFillTx/>
                <a:latin typeface="Roboto"/>
                <a:ea typeface="+mn-ea"/>
                <a:cs typeface="+mn-cs"/>
              </a:rPr>
              <a:t>1.</a:t>
            </a:r>
            <a:r>
              <a:rPr kumimoji="0" lang="en-US" sz="2400" i="0" u="none" strike="noStrike" kern="1200" cap="none" spc="0" normalizeH="0" baseline="0" noProof="0">
                <a:ln>
                  <a:noFill/>
                </a:ln>
                <a:solidFill>
                  <a:srgbClr val="455560"/>
                </a:solidFill>
                <a:effectLst/>
                <a:uLnTx/>
                <a:uFillTx/>
                <a:latin typeface="Roboto Medium"/>
                <a:ea typeface="Roboto Medium"/>
                <a:cs typeface="Roboto Medium"/>
              </a:rPr>
              <a:t> </a:t>
            </a:r>
            <a:r>
              <a:rPr kumimoji="0" lang="en-US" sz="2400" i="0" u="none" strike="noStrike" kern="1200" cap="none" spc="0" normalizeH="0" baseline="0" noProof="0">
                <a:ln>
                  <a:noFill/>
                </a:ln>
                <a:solidFill>
                  <a:srgbClr val="455560"/>
                </a:solidFill>
                <a:effectLst/>
                <a:uLnTx/>
                <a:uFillTx/>
                <a:latin typeface="Roboto"/>
                <a:ea typeface="Roboto Medium"/>
                <a:cs typeface="Roboto Medium"/>
              </a:rPr>
              <a:t>REVIEW the recommendations and tactics for the four foundational areas in </a:t>
            </a:r>
            <a:r>
              <a:rPr kumimoji="0" lang="en-US" sz="2400" i="1" u="sng" strike="noStrike" kern="1200" cap="none" spc="0" normalizeH="0" baseline="0" noProof="0">
                <a:ln>
                  <a:noFill/>
                </a:ln>
                <a:solidFill>
                  <a:srgbClr val="009FC3"/>
                </a:solidFill>
                <a:effectLst/>
                <a:uLnTx/>
                <a:uFillTx/>
                <a:latin typeface="Roboto"/>
                <a:ea typeface="Calibri"/>
                <a:cs typeface="Times New Roman"/>
                <a:hlinkClick r:id="rId4">
                  <a:extLst>
                    <a:ext uri="{A12FA001-AC4F-418D-AE19-62706E023703}">
                      <ahyp:hlinkClr xmlns:ahyp="http://schemas.microsoft.com/office/drawing/2018/hyperlinkcolor" val="tx"/>
                    </a:ext>
                  </a:extLst>
                </a:hlinkClick>
              </a:rPr>
              <a:t>Safer Together: A National Action Plan for Patient Safety</a:t>
            </a:r>
            <a:r>
              <a:rPr kumimoji="0" lang="en-US" sz="2400" i="1" u="none" strike="noStrike" kern="1200" cap="none" spc="0" normalizeH="0" baseline="0" noProof="0">
                <a:ln>
                  <a:noFill/>
                </a:ln>
                <a:solidFill>
                  <a:srgbClr val="455560"/>
                </a:solidFill>
                <a:effectLst/>
                <a:uLnTx/>
                <a:uFillTx/>
                <a:latin typeface="Roboto"/>
                <a:ea typeface="Calibri"/>
                <a:cs typeface="Times New Roman"/>
              </a:rPr>
              <a:t>.</a:t>
            </a:r>
            <a:r>
              <a:rPr kumimoji="0" lang="en-US" sz="2400" i="0" u="none" strike="noStrike" kern="1200" cap="none" spc="0" normalizeH="0" baseline="0" noProof="0">
                <a:ln>
                  <a:noFill/>
                </a:ln>
                <a:solidFill>
                  <a:srgbClr val="455560"/>
                </a:solidFill>
                <a:effectLst/>
                <a:uLnTx/>
                <a:uFillTx/>
                <a:latin typeface="Roboto"/>
                <a:ea typeface="Roboto Medium"/>
                <a:cs typeface="Roboto Medium"/>
              </a:rPr>
              <a:t> </a:t>
            </a:r>
            <a:endParaRPr lang="en-US" sz="2400" i="0" u="none" strike="noStrike" kern="1200" cap="none" spc="0" normalizeH="0" baseline="0" noProof="0">
              <a:ln>
                <a:noFill/>
              </a:ln>
              <a:solidFill>
                <a:srgbClr val="455560"/>
              </a:solidFill>
              <a:effectLst/>
              <a:uLnTx/>
              <a:uFillTx/>
              <a:latin typeface="Roboto"/>
              <a:ea typeface="Roboto Medium"/>
              <a:cs typeface="Roboto Medium"/>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2400" i="0" u="none" strike="noStrike" kern="1200" cap="none" spc="0" normalizeH="0" baseline="0" noProof="0">
              <a:ln>
                <a:noFill/>
              </a:ln>
              <a:solidFill>
                <a:srgbClr val="455560"/>
              </a:solidFill>
              <a:effectLst/>
              <a:uLnTx/>
              <a:uFillTx/>
              <a:latin typeface="Roboto"/>
              <a:ea typeface="Roboto Medium"/>
              <a:cs typeface="Roboto Medium"/>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2400" i="0" u="none" strike="noStrike" kern="1200" cap="none" spc="0" normalizeH="0" baseline="0" noProof="0">
              <a:ln>
                <a:noFill/>
              </a:ln>
              <a:solidFill>
                <a:srgbClr val="455560"/>
              </a:solidFill>
              <a:effectLst/>
              <a:uLnTx/>
              <a:uFillTx/>
              <a:latin typeface="Roboto"/>
              <a:ea typeface="Roboto Medium"/>
              <a:cs typeface="Roboto Medium"/>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455560"/>
                </a:solidFill>
                <a:effectLst/>
                <a:uLnTx/>
                <a:uFillTx/>
                <a:latin typeface="Roboto"/>
                <a:ea typeface="Roboto Medium"/>
                <a:cs typeface="Roboto Medium"/>
              </a:rPr>
              <a:t>2. IDENTIFY a senior sponsor and core team charged with deploying the </a:t>
            </a:r>
            <a:r>
              <a:rPr kumimoji="0" lang="en-US" sz="2400" i="1" u="sng" strike="noStrike" kern="1200" cap="none" spc="0" normalizeH="0" baseline="0" noProof="0">
                <a:ln>
                  <a:noFill/>
                </a:ln>
                <a:solidFill>
                  <a:srgbClr val="009FC3"/>
                </a:solidFill>
                <a:effectLst/>
                <a:uLnTx/>
                <a:uFillTx/>
                <a:latin typeface="Roboto"/>
                <a:ea typeface="Calibri"/>
                <a:cs typeface="Times New Roman"/>
                <a:hlinkClick r:id="rId4">
                  <a:extLst>
                    <a:ext uri="{A12FA001-AC4F-418D-AE19-62706E023703}">
                      <ahyp:hlinkClr xmlns:ahyp="http://schemas.microsoft.com/office/drawing/2018/hyperlinkcolor" val="tx"/>
                    </a:ext>
                  </a:extLst>
                </a:hlinkClick>
              </a:rPr>
              <a:t>Self-Assessment Tool </a:t>
            </a:r>
            <a:r>
              <a:rPr kumimoji="0" lang="en-US" sz="2400" i="0" u="none" strike="noStrike" kern="1200" cap="none" spc="0" normalizeH="0" baseline="0" noProof="0">
                <a:ln>
                  <a:noFill/>
                </a:ln>
                <a:solidFill>
                  <a:srgbClr val="009FC3"/>
                </a:solidFill>
                <a:effectLst/>
                <a:uLnTx/>
                <a:uFillTx/>
                <a:latin typeface="Roboto"/>
                <a:ea typeface="Roboto Medium"/>
                <a:cs typeface="Roboto Medium"/>
              </a:rPr>
              <a:t> </a:t>
            </a:r>
            <a:r>
              <a:rPr kumimoji="0" lang="en-US" sz="2400" i="0" u="none" strike="noStrike" kern="1200" cap="none" spc="0" normalizeH="0" baseline="0" noProof="0">
                <a:ln>
                  <a:noFill/>
                </a:ln>
                <a:solidFill>
                  <a:srgbClr val="455560"/>
                </a:solidFill>
                <a:effectLst/>
                <a:uLnTx/>
                <a:uFillTx/>
                <a:latin typeface="Roboto"/>
                <a:ea typeface="Roboto Medium"/>
                <a:cs typeface="Roboto Medium"/>
              </a:rPr>
              <a:t>to ASSESS your current state in each of the 4 areas.</a:t>
            </a:r>
            <a:endParaRPr lang="en-US" sz="2400" i="0" u="none" strike="noStrike" kern="1200" cap="none" spc="0" normalizeH="0" baseline="0" noProof="0">
              <a:ln>
                <a:noFill/>
              </a:ln>
              <a:solidFill>
                <a:srgbClr val="455560"/>
              </a:solidFill>
              <a:effectLst/>
              <a:uLnTx/>
              <a:uFillTx/>
              <a:latin typeface="Roboto"/>
              <a:ea typeface="Roboto Medium"/>
              <a:cs typeface="Roboto Medium"/>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2400" i="0" u="none" strike="noStrike" kern="1200" cap="none" spc="0" normalizeH="0" baseline="0" noProof="0">
              <a:ln>
                <a:noFill/>
              </a:ln>
              <a:solidFill>
                <a:srgbClr val="455560"/>
              </a:solidFill>
              <a:effectLst/>
              <a:uLnTx/>
              <a:uFillTx/>
              <a:latin typeface="Roboto"/>
              <a:ea typeface="Roboto Medium"/>
              <a:cs typeface="Roboto Medium"/>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2400" i="0" u="none" strike="noStrike" kern="1200" cap="none" spc="0" normalizeH="0" baseline="0" noProof="0">
              <a:ln>
                <a:noFill/>
              </a:ln>
              <a:solidFill>
                <a:srgbClr val="455560"/>
              </a:solidFill>
              <a:effectLst/>
              <a:uLnTx/>
              <a:uFillTx/>
              <a:latin typeface="Roboto"/>
              <a:ea typeface="Roboto Medium"/>
              <a:cs typeface="Roboto 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455560"/>
                </a:solidFill>
                <a:effectLst/>
                <a:uLnTx/>
                <a:uFillTx/>
                <a:latin typeface="Roboto"/>
                <a:ea typeface="Roboto Medium"/>
                <a:cs typeface="Roboto Medium"/>
              </a:rPr>
              <a:t>		3. ESTABLISH and ENACT strategies, tactics, and 			 measurement and improvement plans by leveraging the 		</a:t>
            </a:r>
            <a:r>
              <a:rPr kumimoji="0" lang="en-US" sz="2400" i="1" u="none" strike="noStrike" kern="1200" cap="none" spc="0" normalizeH="0" baseline="0" noProof="0">
                <a:ln>
                  <a:noFill/>
                </a:ln>
                <a:solidFill>
                  <a:srgbClr val="009FC3"/>
                </a:solidFill>
                <a:effectLst/>
                <a:uLnTx/>
                <a:uFillTx/>
                <a:latin typeface="Roboto"/>
                <a:ea typeface="Roboto Medium"/>
                <a:cs typeface="Roboto Medium"/>
                <a:hlinkClick r:id="rId4">
                  <a:extLst>
                    <a:ext uri="{A12FA001-AC4F-418D-AE19-62706E023703}">
                      <ahyp:hlinkClr xmlns:ahyp="http://schemas.microsoft.com/office/drawing/2018/hyperlinkcolor" val="tx"/>
                    </a:ext>
                  </a:extLst>
                </a:hlinkClick>
              </a:rPr>
              <a:t>Implementation Resource G</a:t>
            </a:r>
            <a:r>
              <a:rPr kumimoji="0" lang="en-US" sz="2400" b="0" i="1" u="none" strike="noStrike" kern="1200" cap="none" spc="0" normalizeH="0" baseline="0" noProof="0">
                <a:ln>
                  <a:noFill/>
                </a:ln>
                <a:solidFill>
                  <a:srgbClr val="009FC3"/>
                </a:solidFill>
                <a:effectLst/>
                <a:uLnTx/>
                <a:uFillTx/>
                <a:latin typeface="Roboto"/>
                <a:ea typeface="Roboto Medium"/>
                <a:cs typeface="Roboto Medium"/>
                <a:hlinkClick r:id="rId4">
                  <a:extLst>
                    <a:ext uri="{A12FA001-AC4F-418D-AE19-62706E023703}">
                      <ahyp:hlinkClr xmlns:ahyp="http://schemas.microsoft.com/office/drawing/2018/hyperlinkcolor" val="tx"/>
                    </a:ext>
                  </a:extLst>
                </a:hlinkClick>
              </a:rPr>
              <a:t>uide</a:t>
            </a:r>
            <a:r>
              <a:rPr kumimoji="0" lang="en-US" sz="2400" b="0" i="1" u="none" strike="noStrike" kern="1200" cap="none" spc="0" normalizeH="0" baseline="0" noProof="0">
                <a:ln>
                  <a:noFill/>
                </a:ln>
                <a:solidFill>
                  <a:srgbClr val="455560"/>
                </a:solidFill>
                <a:effectLst/>
                <a:uLnTx/>
                <a:uFillTx/>
                <a:latin typeface="Roboto"/>
                <a:ea typeface="Roboto Medium"/>
                <a:cs typeface="Roboto Medium"/>
              </a:rPr>
              <a:t>.</a:t>
            </a:r>
            <a:endParaRPr lang="en-US" sz="2400" b="0" i="1" u="none" strike="noStrike" kern="1200" cap="none" spc="0" normalizeH="0" baseline="0" noProof="0">
              <a:ln>
                <a:noFill/>
              </a:ln>
              <a:solidFill>
                <a:srgbClr val="455560"/>
              </a:solidFill>
              <a:effectLst/>
              <a:uLnTx/>
              <a:uFillTx/>
              <a:latin typeface="Roboto"/>
              <a:ea typeface="Roboto Medium"/>
              <a:cs typeface="Roboto Medium"/>
            </a:endParaRPr>
          </a:p>
        </p:txBody>
      </p:sp>
      <p:sp>
        <p:nvSpPr>
          <p:cNvPr id="9" name="TextBox 8">
            <a:extLst>
              <a:ext uri="{FF2B5EF4-FFF2-40B4-BE49-F238E27FC236}">
                <a16:creationId xmlns:a16="http://schemas.microsoft.com/office/drawing/2014/main" id="{29B6D53C-125E-4FBB-AE2C-78A7F3D53F3B}"/>
              </a:ext>
            </a:extLst>
          </p:cNvPr>
          <p:cNvSpPr txBox="1"/>
          <p:nvPr/>
        </p:nvSpPr>
        <p:spPr>
          <a:xfrm>
            <a:off x="2971145" y="6488668"/>
            <a:ext cx="609777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Roboto"/>
                <a:ea typeface="+mn-ea"/>
                <a:cs typeface="+mn-cs"/>
              </a:rPr>
              <a:t>www.ihi.org/SafetyActionPlan </a:t>
            </a:r>
          </a:p>
        </p:txBody>
      </p:sp>
      <p:pic>
        <p:nvPicPr>
          <p:cNvPr id="3" name="Picture 2">
            <a:extLst>
              <a:ext uri="{FF2B5EF4-FFF2-40B4-BE49-F238E27FC236}">
                <a16:creationId xmlns:a16="http://schemas.microsoft.com/office/drawing/2014/main" id="{D5D93539-CE6D-C099-1579-F609EE11E0F2}"/>
              </a:ext>
            </a:extLst>
          </p:cNvPr>
          <p:cNvPicPr>
            <a:picLocks noChangeAspect="1"/>
          </p:cNvPicPr>
          <p:nvPr/>
        </p:nvPicPr>
        <p:blipFill>
          <a:blip r:embed="rId5"/>
          <a:stretch>
            <a:fillRect/>
          </a:stretch>
        </p:blipFill>
        <p:spPr>
          <a:xfrm>
            <a:off x="869440" y="3180009"/>
            <a:ext cx="1634769" cy="126596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037138B-4AC4-D070-908D-E5058986CEB7}"/>
              </a:ext>
            </a:extLst>
          </p:cNvPr>
          <p:cNvPicPr>
            <a:picLocks noChangeAspect="1"/>
          </p:cNvPicPr>
          <p:nvPr/>
        </p:nvPicPr>
        <p:blipFill>
          <a:blip r:embed="rId6"/>
          <a:stretch>
            <a:fillRect/>
          </a:stretch>
        </p:blipFill>
        <p:spPr>
          <a:xfrm>
            <a:off x="359161" y="1613997"/>
            <a:ext cx="1137130" cy="1431014"/>
          </a:xfrm>
          <a:prstGeom prst="rect">
            <a:avLst/>
          </a:prstGeom>
          <a:ln w="28575">
            <a:solidFill>
              <a:srgbClr val="12A6C7"/>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134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1B2E1-84D3-0A7D-04E0-60E5A4D7D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8D385-1568-3CD1-AD80-D2CEAAA2E046}"/>
              </a:ext>
            </a:extLst>
          </p:cNvPr>
          <p:cNvSpPr>
            <a:spLocks noGrp="1"/>
          </p:cNvSpPr>
          <p:nvPr>
            <p:ph type="ctrTitle"/>
          </p:nvPr>
        </p:nvSpPr>
        <p:spPr>
          <a:xfrm>
            <a:off x="1188978" y="2260884"/>
            <a:ext cx="11003022" cy="6032511"/>
          </a:xfrm>
        </p:spPr>
        <p:txBody>
          <a:bodyPr lIns="91440" tIns="45720" rIns="91440" bIns="45720" anchor="t">
            <a:noAutofit/>
          </a:bodyPr>
          <a:lstStyle/>
          <a:p>
            <a:r>
              <a:rPr lang="en-US" sz="6000">
                <a:latin typeface="Roboto Medium"/>
                <a:ea typeface="Roboto Medium"/>
                <a:cs typeface="Roboto Medium"/>
              </a:rPr>
              <a:t>CMS Patient Safety </a:t>
            </a:r>
            <a:br>
              <a:rPr lang="en-US" sz="6000"/>
            </a:br>
            <a:r>
              <a:rPr lang="en-US" sz="6000">
                <a:latin typeface="Roboto Medium"/>
                <a:ea typeface="Roboto Medium"/>
                <a:cs typeface="Roboto Medium"/>
              </a:rPr>
              <a:t>Structural Measure</a:t>
            </a:r>
          </a:p>
        </p:txBody>
      </p:sp>
    </p:spTree>
    <p:extLst>
      <p:ext uri="{BB962C8B-B14F-4D97-AF65-F5344CB8AC3E}">
        <p14:creationId xmlns:p14="http://schemas.microsoft.com/office/powerpoint/2010/main" val="1129649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7B65-C68D-3E0D-E857-46AD992E94DD}"/>
              </a:ext>
            </a:extLst>
          </p:cNvPr>
          <p:cNvSpPr>
            <a:spLocks noGrp="1"/>
          </p:cNvSpPr>
          <p:nvPr>
            <p:ph type="title"/>
          </p:nvPr>
        </p:nvSpPr>
        <p:spPr>
          <a:xfrm>
            <a:off x="480633" y="581543"/>
            <a:ext cx="11042834" cy="1114491"/>
          </a:xfrm>
        </p:spPr>
        <p:txBody>
          <a:bodyPr lIns="91440" tIns="45720" rIns="91440" bIns="45720" anchor="t">
            <a:normAutofit fontScale="90000"/>
          </a:bodyPr>
          <a:lstStyle/>
          <a:p>
            <a:r>
              <a:rPr lang="en-US" dirty="0">
                <a:latin typeface="Roboto Medium"/>
                <a:ea typeface="Roboto Medium"/>
                <a:cs typeface="Roboto Medium"/>
              </a:rPr>
              <a:t>About the CMS Patient Safety Structural Measure</a:t>
            </a:r>
          </a:p>
        </p:txBody>
      </p:sp>
      <p:graphicFrame>
        <p:nvGraphicFramePr>
          <p:cNvPr id="4" name="Table 3">
            <a:extLst>
              <a:ext uri="{FF2B5EF4-FFF2-40B4-BE49-F238E27FC236}">
                <a16:creationId xmlns:a16="http://schemas.microsoft.com/office/drawing/2014/main" id="{204ABC68-E2E8-11B3-947B-6616784D9187}"/>
              </a:ext>
            </a:extLst>
          </p:cNvPr>
          <p:cNvGraphicFramePr>
            <a:graphicFrameLocks noGrp="1"/>
          </p:cNvGraphicFramePr>
          <p:nvPr>
            <p:extLst>
              <p:ext uri="{D42A27DB-BD31-4B8C-83A1-F6EECF244321}">
                <p14:modId xmlns:p14="http://schemas.microsoft.com/office/powerpoint/2010/main" val="1323627151"/>
              </p:ext>
            </p:extLst>
          </p:nvPr>
        </p:nvGraphicFramePr>
        <p:xfrm>
          <a:off x="374615" y="1696034"/>
          <a:ext cx="11494656" cy="4303349"/>
        </p:xfrm>
        <a:graphic>
          <a:graphicData uri="http://schemas.openxmlformats.org/drawingml/2006/table">
            <a:tbl>
              <a:tblPr firstRow="1" bandRow="1">
                <a:tableStyleId>{0E3FDE45-AF77-4B5C-9715-49D594BDF05E}</a:tableStyleId>
              </a:tblPr>
              <a:tblGrid>
                <a:gridCol w="1858765">
                  <a:extLst>
                    <a:ext uri="{9D8B030D-6E8A-4147-A177-3AD203B41FA5}">
                      <a16:colId xmlns:a16="http://schemas.microsoft.com/office/drawing/2014/main" val="4103264668"/>
                    </a:ext>
                  </a:extLst>
                </a:gridCol>
                <a:gridCol w="9635891">
                  <a:extLst>
                    <a:ext uri="{9D8B030D-6E8A-4147-A177-3AD203B41FA5}">
                      <a16:colId xmlns:a16="http://schemas.microsoft.com/office/drawing/2014/main" val="4023955132"/>
                    </a:ext>
                  </a:extLst>
                </a:gridCol>
              </a:tblGrid>
              <a:tr h="698250">
                <a:tc>
                  <a:txBody>
                    <a:bodyPr/>
                    <a:lstStyle/>
                    <a:p>
                      <a:pPr algn="ctr"/>
                      <a:r>
                        <a:rPr lang="en-US" sz="2000" b="0">
                          <a:solidFill>
                            <a:schemeClr val="tx2"/>
                          </a:solidFill>
                          <a:latin typeface="Roboto"/>
                          <a:ea typeface="Roboto Medium"/>
                          <a:cs typeface="Roboto Medium"/>
                        </a:rPr>
                        <a:t>Focus</a:t>
                      </a:r>
                    </a:p>
                  </a:txBody>
                  <a:tcPr/>
                </a:tc>
                <a:tc>
                  <a:txBody>
                    <a:bodyPr/>
                    <a:lstStyle/>
                    <a:p>
                      <a:pPr marL="285750" indent="-285750" algn="l">
                        <a:buFont typeface="Arial" panose="020B0604020202020204" pitchFamily="34" charset="0"/>
                        <a:buChar char="•"/>
                      </a:pPr>
                      <a:r>
                        <a:rPr lang="en-US" sz="1800" b="0">
                          <a:latin typeface="Roboto"/>
                        </a:rPr>
                        <a:t>Foundational areas important for safety; identifies hospitals practicing a systems-based approach; domains reflect salient, evidenced-based, structural and cultural elements</a:t>
                      </a:r>
                    </a:p>
                  </a:txBody>
                  <a:tcPr/>
                </a:tc>
                <a:extLst>
                  <a:ext uri="{0D108BD9-81ED-4DB2-BD59-A6C34878D82A}">
                    <a16:rowId xmlns:a16="http://schemas.microsoft.com/office/drawing/2014/main" val="995688429"/>
                  </a:ext>
                </a:extLst>
              </a:tr>
              <a:tr h="683046">
                <a:tc>
                  <a:txBody>
                    <a:bodyPr/>
                    <a:lstStyle/>
                    <a:p>
                      <a:pPr algn="ctr"/>
                      <a:r>
                        <a:rPr lang="en-US" sz="2000" b="0">
                          <a:solidFill>
                            <a:schemeClr val="tx2"/>
                          </a:solidFill>
                          <a:latin typeface="Roboto"/>
                          <a:ea typeface="Roboto Medium"/>
                          <a:cs typeface="Roboto Medium"/>
                        </a:rPr>
                        <a:t>Alignment</a:t>
                      </a:r>
                    </a:p>
                  </a:txBody>
                  <a:tcPr/>
                </a:tc>
                <a:tc>
                  <a:txBody>
                    <a:bodyPr/>
                    <a:lstStyle/>
                    <a:p>
                      <a:pPr marL="285750" indent="-285750" algn="l">
                        <a:buFont typeface="Arial" panose="020B0604020202020204" pitchFamily="34" charset="0"/>
                        <a:buChar char="•"/>
                      </a:pPr>
                      <a:r>
                        <a:rPr lang="en-US" sz="1800">
                          <a:latin typeface="Roboto"/>
                        </a:rPr>
                        <a:t>Aligns </a:t>
                      </a:r>
                      <a:r>
                        <a:rPr lang="en-US" sz="1800">
                          <a:solidFill>
                            <a:schemeClr val="tx1"/>
                          </a:solidFill>
                          <a:latin typeface="Roboto"/>
                        </a:rPr>
                        <a:t>with </a:t>
                      </a:r>
                      <a:r>
                        <a:rPr lang="en-US" sz="1800" i="1">
                          <a:solidFill>
                            <a:schemeClr val="tx1"/>
                          </a:solidFill>
                          <a:latin typeface="Roboto"/>
                        </a:rPr>
                        <a:t>Safer Together: A National Action Plan to Advance Patient Safety</a:t>
                      </a:r>
                      <a:r>
                        <a:rPr lang="en-US" sz="1800">
                          <a:solidFill>
                            <a:schemeClr val="tx1"/>
                          </a:solidFill>
                          <a:latin typeface="Roboto"/>
                        </a:rPr>
                        <a:t>; HHS National </a:t>
                      </a:r>
                      <a:r>
                        <a:rPr lang="en-US" sz="1800">
                          <a:latin typeface="Roboto"/>
                        </a:rPr>
                        <a:t>Action Alliance for Patient and Workforce Safety; CMS National Quality Strategy</a:t>
                      </a:r>
                    </a:p>
                  </a:txBody>
                  <a:tcPr/>
                </a:tc>
                <a:extLst>
                  <a:ext uri="{0D108BD9-81ED-4DB2-BD59-A6C34878D82A}">
                    <a16:rowId xmlns:a16="http://schemas.microsoft.com/office/drawing/2014/main" val="6888906"/>
                  </a:ext>
                </a:extLst>
              </a:tr>
              <a:tr h="892786">
                <a:tc>
                  <a:txBody>
                    <a:bodyPr/>
                    <a:lstStyle/>
                    <a:p>
                      <a:pPr algn="ctr"/>
                      <a:r>
                        <a:rPr lang="en-US" sz="2000" b="0">
                          <a:solidFill>
                            <a:schemeClr val="tx2"/>
                          </a:solidFill>
                          <a:latin typeface="Roboto"/>
                          <a:ea typeface="Roboto Medium"/>
                          <a:cs typeface="Roboto Medium"/>
                        </a:rPr>
                        <a:t>Applicable to </a:t>
                      </a:r>
                    </a:p>
                  </a:txBody>
                  <a:tcPr/>
                </a:tc>
                <a:tc>
                  <a:txBody>
                    <a:bodyPr/>
                    <a:lstStyle/>
                    <a:p>
                      <a:pPr marL="285750" indent="-285750" algn="l">
                        <a:buFont typeface="Arial" panose="020B0604020202020204" pitchFamily="34" charset="0"/>
                        <a:buChar char="•"/>
                      </a:pPr>
                      <a:r>
                        <a:rPr lang="en-US" sz="1800">
                          <a:latin typeface="Roboto"/>
                        </a:rPr>
                        <a:t>Acute care hospitals paid under the IPPS &amp; 11 PPS Exempt cancer hospitals</a:t>
                      </a:r>
                    </a:p>
                    <a:p>
                      <a:pPr marL="285750" indent="-285750" algn="l">
                        <a:buFont typeface="Arial" panose="020B0604020202020204" pitchFamily="34" charset="0"/>
                        <a:buChar char="•"/>
                      </a:pPr>
                      <a:r>
                        <a:rPr lang="en-US" sz="1800">
                          <a:latin typeface="Roboto"/>
                        </a:rPr>
                        <a:t>Excludes statutorily exempted children’s, inpatient psychiatric, long-term care, rehabilitation hospitals</a:t>
                      </a:r>
                    </a:p>
                  </a:txBody>
                  <a:tcPr/>
                </a:tc>
                <a:extLst>
                  <a:ext uri="{0D108BD9-81ED-4DB2-BD59-A6C34878D82A}">
                    <a16:rowId xmlns:a16="http://schemas.microsoft.com/office/drawing/2014/main" val="3771772009"/>
                  </a:ext>
                </a:extLst>
              </a:tr>
              <a:tr h="739141">
                <a:tc>
                  <a:txBody>
                    <a:bodyPr/>
                    <a:lstStyle/>
                    <a:p>
                      <a:pPr algn="ctr"/>
                      <a:r>
                        <a:rPr lang="en-US" sz="2000" b="0">
                          <a:solidFill>
                            <a:schemeClr val="tx2"/>
                          </a:solidFill>
                          <a:latin typeface="Roboto"/>
                          <a:ea typeface="Roboto Medium"/>
                          <a:cs typeface="Roboto Medium"/>
                        </a:rPr>
                        <a:t>Data/Scoring</a:t>
                      </a:r>
                    </a:p>
                  </a:txBody>
                  <a:tcPr/>
                </a:tc>
                <a:tc>
                  <a:txBody>
                    <a:bodyPr/>
                    <a:lstStyle/>
                    <a:p>
                      <a:pPr marL="285750" indent="-285750" algn="l">
                        <a:buFont typeface="Arial" panose="020B0604020202020204" pitchFamily="34" charset="0"/>
                        <a:buChar char="•"/>
                      </a:pPr>
                      <a:r>
                        <a:rPr lang="en-US" sz="1800">
                          <a:latin typeface="Roboto"/>
                        </a:rPr>
                        <a:t>Attestation-based; scores range from 0-5 </a:t>
                      </a:r>
                    </a:p>
                    <a:p>
                      <a:pPr marL="285750" indent="-285750" algn="l">
                        <a:buFont typeface="Arial" panose="020B0604020202020204" pitchFamily="34" charset="0"/>
                        <a:buChar char="•"/>
                      </a:pPr>
                      <a:r>
                        <a:rPr lang="en-US" sz="1800">
                          <a:latin typeface="Roboto"/>
                        </a:rPr>
                        <a:t>5 domains; must respond yes to each element/activity to achieve a full point</a:t>
                      </a:r>
                    </a:p>
                  </a:txBody>
                  <a:tcPr/>
                </a:tc>
                <a:extLst>
                  <a:ext uri="{0D108BD9-81ED-4DB2-BD59-A6C34878D82A}">
                    <a16:rowId xmlns:a16="http://schemas.microsoft.com/office/drawing/2014/main" val="3880999725"/>
                  </a:ext>
                </a:extLst>
              </a:tr>
              <a:tr h="1268512">
                <a:tc>
                  <a:txBody>
                    <a:bodyPr/>
                    <a:lstStyle/>
                    <a:p>
                      <a:pPr algn="ctr"/>
                      <a:r>
                        <a:rPr lang="en-US" sz="2000" b="0">
                          <a:solidFill>
                            <a:schemeClr val="tx2"/>
                          </a:solidFill>
                          <a:latin typeface="Roboto"/>
                          <a:ea typeface="Roboto Medium"/>
                          <a:cs typeface="Roboto Medium"/>
                        </a:rPr>
                        <a:t>Timing &amp; Impact </a:t>
                      </a:r>
                    </a:p>
                  </a:txBody>
                  <a:tcPr/>
                </a:tc>
                <a:tc>
                  <a:txBody>
                    <a:bodyPr/>
                    <a:lstStyle/>
                    <a:p>
                      <a:pPr marL="285750" indent="-285750" algn="l">
                        <a:buFont typeface="Arial" panose="020B0604020202020204" pitchFamily="34" charset="0"/>
                        <a:buChar char="•"/>
                      </a:pPr>
                      <a:r>
                        <a:rPr lang="en-US" sz="1800">
                          <a:latin typeface="Roboto"/>
                        </a:rPr>
                        <a:t>CY 2025: First reporting period with attestation submitted in April-May 2026 </a:t>
                      </a:r>
                    </a:p>
                    <a:p>
                      <a:pPr marL="285750" indent="-285750" algn="l">
                        <a:buFont typeface="Arial" panose="020B0604020202020204" pitchFamily="34" charset="0"/>
                        <a:buChar char="•"/>
                      </a:pPr>
                      <a:r>
                        <a:rPr lang="en-US" sz="1800">
                          <a:latin typeface="Roboto"/>
                        </a:rPr>
                        <a:t>Oct 2026: Scores publicly reported on CMS Care Compare</a:t>
                      </a:r>
                    </a:p>
                    <a:p>
                      <a:pPr marL="285750" indent="-285750" algn="l">
                        <a:buFont typeface="Arial" panose="020B0604020202020204" pitchFamily="34" charset="0"/>
                        <a:buChar char="•"/>
                      </a:pPr>
                      <a:r>
                        <a:rPr lang="en-US" sz="1800">
                          <a:latin typeface="Roboto"/>
                        </a:rPr>
                        <a:t>Oct 2026 (FY 2027): Hospitals that fail to report face reductions in their annual Medicare payment </a:t>
                      </a:r>
                    </a:p>
                  </a:txBody>
                  <a:tcPr/>
                </a:tc>
                <a:extLst>
                  <a:ext uri="{0D108BD9-81ED-4DB2-BD59-A6C34878D82A}">
                    <a16:rowId xmlns:a16="http://schemas.microsoft.com/office/drawing/2014/main" val="474645356"/>
                  </a:ext>
                </a:extLst>
              </a:tr>
            </a:tbl>
          </a:graphicData>
        </a:graphic>
      </p:graphicFrame>
    </p:spTree>
    <p:extLst>
      <p:ext uri="{BB962C8B-B14F-4D97-AF65-F5344CB8AC3E}">
        <p14:creationId xmlns:p14="http://schemas.microsoft.com/office/powerpoint/2010/main" val="1193518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B205-3278-A90E-F782-C9F466775ED3}"/>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a:rPr>
              <a:t>PSSM Domains and Intent</a:t>
            </a:r>
          </a:p>
        </p:txBody>
      </p:sp>
      <p:graphicFrame>
        <p:nvGraphicFramePr>
          <p:cNvPr id="4" name="Content Placeholder 3">
            <a:extLst>
              <a:ext uri="{FF2B5EF4-FFF2-40B4-BE49-F238E27FC236}">
                <a16:creationId xmlns:a16="http://schemas.microsoft.com/office/drawing/2014/main" id="{02E40A20-B76E-7C69-4A73-5148CCE96AEB}"/>
              </a:ext>
            </a:extLst>
          </p:cNvPr>
          <p:cNvGraphicFramePr>
            <a:graphicFrameLocks noGrp="1"/>
          </p:cNvGraphicFramePr>
          <p:nvPr>
            <p:ph idx="1"/>
            <p:extLst>
              <p:ext uri="{D42A27DB-BD31-4B8C-83A1-F6EECF244321}">
                <p14:modId xmlns:p14="http://schemas.microsoft.com/office/powerpoint/2010/main" val="1079228094"/>
              </p:ext>
            </p:extLst>
          </p:nvPr>
        </p:nvGraphicFramePr>
        <p:xfrm>
          <a:off x="372428" y="1567688"/>
          <a:ext cx="11044236" cy="4815840"/>
        </p:xfrm>
        <a:graphic>
          <a:graphicData uri="http://schemas.openxmlformats.org/drawingml/2006/table">
            <a:tbl>
              <a:tblPr firstRow="1" bandRow="1">
                <a:tableStyleId>{5C22544A-7EE6-4342-B048-85BDC9FD1C3A}</a:tableStyleId>
              </a:tblPr>
              <a:tblGrid>
                <a:gridCol w="3413188">
                  <a:extLst>
                    <a:ext uri="{9D8B030D-6E8A-4147-A177-3AD203B41FA5}">
                      <a16:colId xmlns:a16="http://schemas.microsoft.com/office/drawing/2014/main" val="3859347499"/>
                    </a:ext>
                  </a:extLst>
                </a:gridCol>
                <a:gridCol w="7631048">
                  <a:extLst>
                    <a:ext uri="{9D8B030D-6E8A-4147-A177-3AD203B41FA5}">
                      <a16:colId xmlns:a16="http://schemas.microsoft.com/office/drawing/2014/main" val="2380296661"/>
                    </a:ext>
                  </a:extLst>
                </a:gridCol>
              </a:tblGrid>
              <a:tr h="370840">
                <a:tc>
                  <a:txBody>
                    <a:bodyPr/>
                    <a:lstStyle/>
                    <a:p>
                      <a:pPr algn="ctr"/>
                      <a:r>
                        <a:rPr lang="en-US" sz="2000" b="0">
                          <a:latin typeface="Roboto Medium"/>
                          <a:ea typeface="Roboto Medium"/>
                          <a:cs typeface="Roboto Medium"/>
                        </a:rPr>
                        <a:t>Domain </a:t>
                      </a:r>
                    </a:p>
                  </a:txBody>
                  <a:tcPr/>
                </a:tc>
                <a:tc>
                  <a:txBody>
                    <a:bodyPr/>
                    <a:lstStyle/>
                    <a:p>
                      <a:pPr algn="ctr"/>
                      <a:r>
                        <a:rPr lang="en-US" sz="2000" b="0">
                          <a:latin typeface="Roboto Medium"/>
                          <a:ea typeface="Roboto Medium"/>
                          <a:cs typeface="Roboto Medium"/>
                        </a:rPr>
                        <a:t>Intent </a:t>
                      </a:r>
                    </a:p>
                  </a:txBody>
                  <a:tcPr/>
                </a:tc>
                <a:extLst>
                  <a:ext uri="{0D108BD9-81ED-4DB2-BD59-A6C34878D82A}">
                    <a16:rowId xmlns:a16="http://schemas.microsoft.com/office/drawing/2014/main" val="4005962298"/>
                  </a:ext>
                </a:extLst>
              </a:tr>
              <a:tr h="0">
                <a:tc>
                  <a:txBody>
                    <a:bodyPr/>
                    <a:lstStyle/>
                    <a:p>
                      <a:r>
                        <a:rPr lang="en-US" sz="2000" b="0">
                          <a:latin typeface="Roboto"/>
                          <a:ea typeface="Roboto Medium"/>
                          <a:cs typeface="Roboto Medium"/>
                        </a:rPr>
                        <a:t>1. Leadership Commitment to Eliminating Preventable Harm</a:t>
                      </a:r>
                    </a:p>
                  </a:txBody>
                  <a:tcPr/>
                </a:tc>
                <a:tc>
                  <a:txBody>
                    <a:bodyPr/>
                    <a:lstStyle/>
                    <a:p>
                      <a:r>
                        <a:rPr lang="en-US" sz="2000">
                          <a:latin typeface="Roboto"/>
                        </a:rPr>
                        <a:t>Addresses the importance of senior leadership and the governing board setting the tone for commitment to patient safety and the essential leadership practices for safety. </a:t>
                      </a:r>
                    </a:p>
                  </a:txBody>
                  <a:tcPr/>
                </a:tc>
                <a:extLst>
                  <a:ext uri="{0D108BD9-81ED-4DB2-BD59-A6C34878D82A}">
                    <a16:rowId xmlns:a16="http://schemas.microsoft.com/office/drawing/2014/main" val="36201767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latin typeface="Roboto"/>
                          <a:ea typeface="Roboto Medium"/>
                          <a:cs typeface="Roboto Medium"/>
                        </a:rPr>
                        <a:t>2. Strategic Planning and Organizational Policy</a:t>
                      </a:r>
                    </a:p>
                  </a:txBody>
                  <a:tcPr/>
                </a:tc>
                <a:tc>
                  <a:txBody>
                    <a:bodyPr/>
                    <a:lstStyle/>
                    <a:p>
                      <a:r>
                        <a:rPr lang="en-US" sz="2000">
                          <a:latin typeface="Roboto"/>
                        </a:rPr>
                        <a:t>Addresses how hospitals use their strategic planning cycles and internal policies to demonstrate a commitment to safety. </a:t>
                      </a:r>
                    </a:p>
                  </a:txBody>
                  <a:tcPr/>
                </a:tc>
                <a:extLst>
                  <a:ext uri="{0D108BD9-81ED-4DB2-BD59-A6C34878D82A}">
                    <a16:rowId xmlns:a16="http://schemas.microsoft.com/office/drawing/2014/main" val="9338462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latin typeface="Roboto"/>
                          <a:ea typeface="Roboto Medium"/>
                          <a:cs typeface="Roboto Medium"/>
                        </a:rPr>
                        <a:t>3. Culture of Safety and Learning Health System</a:t>
                      </a:r>
                    </a:p>
                  </a:txBody>
                  <a:tcPr/>
                </a:tc>
                <a:tc>
                  <a:txBody>
                    <a:bodyPr/>
                    <a:lstStyle/>
                    <a:p>
                      <a:r>
                        <a:rPr lang="en-US" sz="2000">
                          <a:latin typeface="Roboto"/>
                        </a:rPr>
                        <a:t>Addresses whether hospitals integrate evidence-based practices and protocols that are fundamental to cultivating a safety culture and learning system within and across hospitals. </a:t>
                      </a:r>
                    </a:p>
                  </a:txBody>
                  <a:tcPr/>
                </a:tc>
                <a:extLst>
                  <a:ext uri="{0D108BD9-81ED-4DB2-BD59-A6C34878D82A}">
                    <a16:rowId xmlns:a16="http://schemas.microsoft.com/office/drawing/2014/main" val="9544693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latin typeface="Roboto"/>
                          <a:ea typeface="Roboto Medium"/>
                          <a:cs typeface="Roboto Medium"/>
                        </a:rPr>
                        <a:t>4. Accountability and Transparency</a:t>
                      </a:r>
                    </a:p>
                  </a:txBody>
                  <a:tcPr/>
                </a:tc>
                <a:tc>
                  <a:txBody>
                    <a:bodyPr/>
                    <a:lstStyle/>
                    <a:p>
                      <a:r>
                        <a:rPr lang="en-US" sz="2000">
                          <a:latin typeface="Roboto"/>
                        </a:rPr>
                        <a:t>Supports accountability for outcomes and transparency around safety events and performance – cornerstones for safety. </a:t>
                      </a:r>
                    </a:p>
                  </a:txBody>
                  <a:tcPr/>
                </a:tc>
                <a:extLst>
                  <a:ext uri="{0D108BD9-81ED-4DB2-BD59-A6C34878D82A}">
                    <a16:rowId xmlns:a16="http://schemas.microsoft.com/office/drawing/2014/main" val="40768284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latin typeface="Roboto"/>
                          <a:ea typeface="Roboto Medium"/>
                          <a:cs typeface="Roboto Medium"/>
                        </a:rPr>
                        <a:t>5. Patient and Family Engagement</a:t>
                      </a:r>
                    </a:p>
                    <a:p>
                      <a:endParaRPr lang="en-US" sz="2000" b="0">
                        <a:latin typeface="Roboto"/>
                        <a:ea typeface="Roboto Medium"/>
                        <a:cs typeface="Roboto Medium"/>
                      </a:endParaRPr>
                    </a:p>
                  </a:txBody>
                  <a:tcPr/>
                </a:tc>
                <a:tc>
                  <a:txBody>
                    <a:bodyPr/>
                    <a:lstStyle/>
                    <a:p>
                      <a:r>
                        <a:rPr lang="en-US" sz="2000">
                          <a:latin typeface="Roboto"/>
                        </a:rPr>
                        <a:t>Supports the effective and equitable engagement of patients, families, and caregivers in their own care and in the co-design of safe systems. </a:t>
                      </a:r>
                    </a:p>
                  </a:txBody>
                  <a:tcPr/>
                </a:tc>
                <a:extLst>
                  <a:ext uri="{0D108BD9-81ED-4DB2-BD59-A6C34878D82A}">
                    <a16:rowId xmlns:a16="http://schemas.microsoft.com/office/drawing/2014/main" val="2153727545"/>
                  </a:ext>
                </a:extLst>
              </a:tr>
            </a:tbl>
          </a:graphicData>
        </a:graphic>
      </p:graphicFrame>
      <p:sp>
        <p:nvSpPr>
          <p:cNvPr id="3" name="TextBox 2">
            <a:extLst>
              <a:ext uri="{FF2B5EF4-FFF2-40B4-BE49-F238E27FC236}">
                <a16:creationId xmlns:a16="http://schemas.microsoft.com/office/drawing/2014/main" id="{0E943C13-78CA-0121-9D32-4B554A6739E5}"/>
              </a:ext>
            </a:extLst>
          </p:cNvPr>
          <p:cNvSpPr txBox="1"/>
          <p:nvPr/>
        </p:nvSpPr>
        <p:spPr>
          <a:xfrm>
            <a:off x="1116358" y="6383528"/>
            <a:ext cx="955637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55560"/>
                </a:solidFill>
                <a:effectLst/>
                <a:uLnTx/>
                <a:uFillTx/>
                <a:latin typeface="Roboto"/>
                <a:ea typeface="+mn-ea"/>
                <a:cs typeface="+mn-cs"/>
              </a:rPr>
              <a:t>For more on the PSSM and the PSSM Attestation Guide: </a:t>
            </a:r>
            <a:r>
              <a:rPr kumimoji="0" lang="en-US" sz="1400" b="0" i="0" u="none" strike="noStrike" kern="1200" cap="none" spc="0" normalizeH="0" baseline="0" noProof="0">
                <a:ln>
                  <a:noFill/>
                </a:ln>
                <a:solidFill>
                  <a:srgbClr val="009FC3"/>
                </a:solidFill>
                <a:effectLst/>
                <a:uLnTx/>
                <a:uFillTx/>
                <a:latin typeface="Roboto"/>
                <a:ea typeface="+mn-ea"/>
                <a:cs typeface="+mn-cs"/>
                <a:hlinkClick r:id="rId2">
                  <a:extLst>
                    <a:ext uri="{A12FA001-AC4F-418D-AE19-62706E023703}">
                      <ahyp:hlinkClr xmlns:ahyp="http://schemas.microsoft.com/office/drawing/2018/hyperlinkcolor" val="tx"/>
                    </a:ext>
                  </a:extLst>
                </a:hlinkClick>
              </a:rPr>
              <a:t>https://qualitynet.cms.gov/inpatient/iqr/measures#tab2</a:t>
            </a:r>
            <a:r>
              <a:rPr kumimoji="0" lang="en-US" sz="1400" b="0" i="0" u="none" strike="noStrike" kern="1200" cap="none" spc="0" normalizeH="0" baseline="0" noProof="0">
                <a:ln>
                  <a:noFill/>
                </a:ln>
                <a:solidFill>
                  <a:srgbClr val="009FC3"/>
                </a:solidFill>
                <a:effectLst/>
                <a:uLnTx/>
                <a:uFillTx/>
                <a:latin typeface="Roboto"/>
                <a:ea typeface="+mn-ea"/>
                <a:cs typeface="+mn-cs"/>
              </a:rPr>
              <a:t> </a:t>
            </a:r>
          </a:p>
        </p:txBody>
      </p:sp>
    </p:spTree>
    <p:extLst>
      <p:ext uri="{BB962C8B-B14F-4D97-AF65-F5344CB8AC3E}">
        <p14:creationId xmlns:p14="http://schemas.microsoft.com/office/powerpoint/2010/main" val="973592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89A07-DB42-4FF7-B835-13787BA95D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3DBAE1-9186-68C5-3C49-64CDBBC981A9}"/>
              </a:ext>
            </a:extLst>
          </p:cNvPr>
          <p:cNvSpPr>
            <a:spLocks noGrp="1"/>
          </p:cNvSpPr>
          <p:nvPr>
            <p:ph type="title"/>
          </p:nvPr>
        </p:nvSpPr>
        <p:spPr>
          <a:xfrm>
            <a:off x="638954" y="623416"/>
            <a:ext cx="10914090" cy="1114491"/>
          </a:xfrm>
        </p:spPr>
        <p:txBody>
          <a:bodyPr lIns="91440" tIns="45720" rIns="91440" bIns="45720" anchor="t">
            <a:noAutofit/>
          </a:bodyPr>
          <a:lstStyle/>
          <a:p>
            <a:r>
              <a:rPr lang="en-US" sz="3600">
                <a:latin typeface="Roboto Medium"/>
                <a:ea typeface="Roboto Medium"/>
                <a:cs typeface="Roboto"/>
              </a:rPr>
              <a:t>Expanded Self-Assessment Elements &amp; </a:t>
            </a:r>
            <a:r>
              <a:rPr lang="en-US" sz="3600">
                <a:solidFill>
                  <a:srgbClr val="00B050"/>
                </a:solidFill>
                <a:latin typeface="Roboto Medium"/>
                <a:ea typeface="Roboto Medium"/>
                <a:cs typeface="Roboto"/>
              </a:rPr>
              <a:t>SM</a:t>
            </a:r>
            <a:r>
              <a:rPr lang="en-US" sz="3600">
                <a:latin typeface="Roboto Medium"/>
                <a:ea typeface="Roboto Medium"/>
                <a:cs typeface="Roboto"/>
              </a:rPr>
              <a:t> Linkage</a:t>
            </a:r>
          </a:p>
        </p:txBody>
      </p:sp>
      <p:graphicFrame>
        <p:nvGraphicFramePr>
          <p:cNvPr id="3" name="Table 2">
            <a:extLst>
              <a:ext uri="{FF2B5EF4-FFF2-40B4-BE49-F238E27FC236}">
                <a16:creationId xmlns:a16="http://schemas.microsoft.com/office/drawing/2014/main" id="{AF6DF43D-A60A-0DF3-5BD7-EFBDC5974AEE}"/>
              </a:ext>
            </a:extLst>
          </p:cNvPr>
          <p:cNvGraphicFramePr>
            <a:graphicFrameLocks noGrp="1"/>
          </p:cNvGraphicFramePr>
          <p:nvPr>
            <p:extLst>
              <p:ext uri="{D42A27DB-BD31-4B8C-83A1-F6EECF244321}">
                <p14:modId xmlns:p14="http://schemas.microsoft.com/office/powerpoint/2010/main" val="4133003283"/>
              </p:ext>
            </p:extLst>
          </p:nvPr>
        </p:nvGraphicFramePr>
        <p:xfrm>
          <a:off x="1016000" y="1498601"/>
          <a:ext cx="10537044" cy="4746764"/>
        </p:xfrm>
        <a:graphic>
          <a:graphicData uri="http://schemas.openxmlformats.org/drawingml/2006/table">
            <a:tbl>
              <a:tblPr firstRow="1" bandRow="1">
                <a:tableStyleId>{6E25E649-3F16-4E02-A733-19D2CDBF48F0}</a:tableStyleId>
              </a:tblPr>
              <a:tblGrid>
                <a:gridCol w="2634261">
                  <a:extLst>
                    <a:ext uri="{9D8B030D-6E8A-4147-A177-3AD203B41FA5}">
                      <a16:colId xmlns:a16="http://schemas.microsoft.com/office/drawing/2014/main" val="2619004671"/>
                    </a:ext>
                  </a:extLst>
                </a:gridCol>
                <a:gridCol w="2634261">
                  <a:extLst>
                    <a:ext uri="{9D8B030D-6E8A-4147-A177-3AD203B41FA5}">
                      <a16:colId xmlns:a16="http://schemas.microsoft.com/office/drawing/2014/main" val="1565095138"/>
                    </a:ext>
                  </a:extLst>
                </a:gridCol>
                <a:gridCol w="2634261">
                  <a:extLst>
                    <a:ext uri="{9D8B030D-6E8A-4147-A177-3AD203B41FA5}">
                      <a16:colId xmlns:a16="http://schemas.microsoft.com/office/drawing/2014/main" val="1210410680"/>
                    </a:ext>
                  </a:extLst>
                </a:gridCol>
                <a:gridCol w="2634261">
                  <a:extLst>
                    <a:ext uri="{9D8B030D-6E8A-4147-A177-3AD203B41FA5}">
                      <a16:colId xmlns:a16="http://schemas.microsoft.com/office/drawing/2014/main" val="2713182124"/>
                    </a:ext>
                  </a:extLst>
                </a:gridCol>
              </a:tblGrid>
              <a:tr h="609600">
                <a:tc>
                  <a:txBody>
                    <a:bodyPr/>
                    <a:lstStyle/>
                    <a:p>
                      <a:pPr algn="ctr"/>
                      <a:r>
                        <a:rPr lang="en-US" sz="1600" b="0">
                          <a:solidFill>
                            <a:schemeClr val="bg1"/>
                          </a:solidFill>
                          <a:latin typeface="Roboto Medium"/>
                          <a:ea typeface="Roboto Medium"/>
                          <a:cs typeface="Roboto Medium"/>
                        </a:rPr>
                        <a:t>Culture, Leadership, and Governance</a:t>
                      </a:r>
                    </a:p>
                  </a:txBody>
                  <a:tcPr marL="121920" marR="121920" marT="60960" marB="60960">
                    <a:solidFill>
                      <a:schemeClr val="tx2"/>
                    </a:solidFill>
                  </a:tcPr>
                </a:tc>
                <a:tc>
                  <a:txBody>
                    <a:bodyPr/>
                    <a:lstStyle/>
                    <a:p>
                      <a:pPr algn="ctr"/>
                      <a:r>
                        <a:rPr lang="en-US" sz="1600" b="0">
                          <a:solidFill>
                            <a:schemeClr val="bg1"/>
                          </a:solidFill>
                          <a:latin typeface="Roboto Medium"/>
                          <a:ea typeface="Roboto Medium"/>
                          <a:cs typeface="Roboto Medium"/>
                        </a:rPr>
                        <a:t>Patient and Family Caregiver Engagement</a:t>
                      </a:r>
                    </a:p>
                  </a:txBody>
                  <a:tcPr marL="121920" marR="121920" marT="60960" marB="60960">
                    <a:solidFill>
                      <a:schemeClr val="tx2"/>
                    </a:solidFill>
                  </a:tcPr>
                </a:tc>
                <a:tc>
                  <a:txBody>
                    <a:bodyPr/>
                    <a:lstStyle/>
                    <a:p>
                      <a:pPr algn="ctr"/>
                      <a:r>
                        <a:rPr lang="en-US" sz="1600" b="0">
                          <a:solidFill>
                            <a:schemeClr val="bg1"/>
                          </a:solidFill>
                          <a:latin typeface="Roboto Medium"/>
                          <a:ea typeface="Roboto Medium"/>
                          <a:cs typeface="Roboto Medium"/>
                        </a:rPr>
                        <a:t>Workforce Safety and Wellbeing</a:t>
                      </a:r>
                    </a:p>
                  </a:txBody>
                  <a:tcPr marL="121920" marR="121920" marT="60960" marB="60960">
                    <a:solidFill>
                      <a:schemeClr val="tx2"/>
                    </a:solidFill>
                  </a:tcPr>
                </a:tc>
                <a:tc>
                  <a:txBody>
                    <a:bodyPr/>
                    <a:lstStyle/>
                    <a:p>
                      <a:pPr algn="ctr"/>
                      <a:r>
                        <a:rPr lang="en-US" sz="1600" b="0">
                          <a:solidFill>
                            <a:schemeClr val="bg1"/>
                          </a:solidFill>
                          <a:latin typeface="Roboto Medium"/>
                          <a:ea typeface="Roboto Medium"/>
                          <a:cs typeface="Roboto Medium"/>
                        </a:rPr>
                        <a:t>Learning System</a:t>
                      </a:r>
                    </a:p>
                  </a:txBody>
                  <a:tcPr marL="121920" marR="121920" marT="60960" marB="60960">
                    <a:solidFill>
                      <a:schemeClr val="tx2"/>
                    </a:solidFill>
                  </a:tcPr>
                </a:tc>
                <a:extLst>
                  <a:ext uri="{0D108BD9-81ED-4DB2-BD59-A6C34878D82A}">
                    <a16:rowId xmlns:a16="http://schemas.microsoft.com/office/drawing/2014/main" val="4110420038"/>
                  </a:ext>
                </a:extLst>
              </a:tr>
              <a:tr h="934720">
                <a:tc>
                  <a:txBody>
                    <a:bodyPr/>
                    <a:lstStyle/>
                    <a:p>
                      <a:pPr marL="228600" indent="-228600">
                        <a:buFont typeface="+mj-lt"/>
                        <a:buAutoNum type="arabicPeriod"/>
                      </a:pPr>
                      <a:r>
                        <a:rPr lang="en-US" sz="1400" b="0">
                          <a:solidFill>
                            <a:srgbClr val="00B050"/>
                          </a:solidFill>
                          <a:latin typeface="Roboto"/>
                          <a:ea typeface="Roboto"/>
                          <a:cs typeface="Roboto"/>
                        </a:rPr>
                        <a:t>Goals and Strategy</a:t>
                      </a:r>
                    </a:p>
                  </a:txBody>
                  <a:tcPr marL="121920" marR="121920" marT="60960" marB="60960"/>
                </a:tc>
                <a:tc>
                  <a:txBody>
                    <a:bodyPr/>
                    <a:lstStyle/>
                    <a:p>
                      <a:pPr marL="228600" indent="-228600">
                        <a:buFont typeface="+mj-lt"/>
                        <a:buAutoNum type="arabicPeriod"/>
                      </a:pPr>
                      <a:r>
                        <a:rPr lang="en-US" sz="1400" b="0">
                          <a:solidFill>
                            <a:srgbClr val="00B050"/>
                          </a:solidFill>
                          <a:latin typeface="Roboto"/>
                          <a:ea typeface="Roboto"/>
                          <a:cs typeface="Roboto"/>
                        </a:rPr>
                        <a:t>Patient and Family Advisory Council Engagement in Patient Safety</a:t>
                      </a:r>
                    </a:p>
                  </a:txBody>
                  <a:tcPr marL="121920" marR="121920" marT="60960" marB="60960"/>
                </a:tc>
                <a:tc>
                  <a:txBody>
                    <a:bodyPr/>
                    <a:lstStyle/>
                    <a:p>
                      <a:pPr marL="228600" indent="-228600">
                        <a:buFont typeface="+mj-lt"/>
                        <a:buAutoNum type="arabicPeriod"/>
                      </a:pPr>
                      <a:r>
                        <a:rPr lang="en-US" sz="1400" b="0">
                          <a:solidFill>
                            <a:srgbClr val="00B050"/>
                          </a:solidFill>
                          <a:latin typeface="Roboto"/>
                          <a:ea typeface="Roboto"/>
                          <a:cs typeface="Roboto"/>
                        </a:rPr>
                        <a:t>Goals and Strategy</a:t>
                      </a:r>
                    </a:p>
                  </a:txBody>
                  <a:tcPr marL="121920" marR="121920" marT="60960" marB="60960"/>
                </a:tc>
                <a:tc>
                  <a:txBody>
                    <a:bodyPr/>
                    <a:lstStyle/>
                    <a:p>
                      <a:pPr marL="228600" indent="-228600">
                        <a:buFont typeface="+mj-lt"/>
                        <a:buAutoNum type="arabicPeriod"/>
                      </a:pPr>
                      <a:r>
                        <a:rPr lang="en-US" sz="1400" b="0">
                          <a:solidFill>
                            <a:srgbClr val="00B050"/>
                          </a:solidFill>
                          <a:latin typeface="Roboto"/>
                          <a:ea typeface="Roboto"/>
                          <a:cs typeface="Roboto"/>
                        </a:rPr>
                        <a:t>Safety Curriculum</a:t>
                      </a:r>
                    </a:p>
                  </a:txBody>
                  <a:tcPr marL="121920" marR="121920" marT="60960" marB="60960"/>
                </a:tc>
                <a:extLst>
                  <a:ext uri="{0D108BD9-81ED-4DB2-BD59-A6C34878D82A}">
                    <a16:rowId xmlns:a16="http://schemas.microsoft.com/office/drawing/2014/main" val="1529636573"/>
                  </a:ext>
                </a:extLst>
              </a:tr>
              <a:tr h="528320">
                <a:tc>
                  <a:txBody>
                    <a:bodyPr/>
                    <a:lstStyle/>
                    <a:p>
                      <a:pPr marL="228600" indent="-228600">
                        <a:buFont typeface="+mj-lt"/>
                        <a:buAutoNum type="arabicPeriod" startAt="2"/>
                      </a:pPr>
                      <a:r>
                        <a:rPr lang="en-US" sz="1400" b="0">
                          <a:solidFill>
                            <a:srgbClr val="00B050"/>
                          </a:solidFill>
                          <a:latin typeface="Roboto"/>
                          <a:ea typeface="Roboto"/>
                          <a:cs typeface="Roboto"/>
                        </a:rPr>
                        <a:t>Fair and Just Culture</a:t>
                      </a:r>
                    </a:p>
                  </a:txBody>
                  <a:tcPr marL="121920" marR="121920" marT="60960" marB="60960"/>
                </a:tc>
                <a:tc>
                  <a:txBody>
                    <a:bodyPr/>
                    <a:lstStyle/>
                    <a:p>
                      <a:pPr marL="228600" indent="-228600">
                        <a:buFont typeface="+mj-lt"/>
                        <a:buAutoNum type="arabicPeriod" startAt="2"/>
                      </a:pPr>
                      <a:r>
                        <a:rPr lang="en-US" sz="1400" b="0">
                          <a:solidFill>
                            <a:srgbClr val="00B050"/>
                          </a:solidFill>
                          <a:latin typeface="Roboto"/>
                          <a:ea typeface="Roboto"/>
                          <a:cs typeface="Roboto"/>
                        </a:rPr>
                        <a:t>Patient-Care Team Open Communication</a:t>
                      </a:r>
                    </a:p>
                  </a:txBody>
                  <a:tcPr marL="121920" marR="121920" marT="60960" marB="60960"/>
                </a:tc>
                <a:tc>
                  <a:txBody>
                    <a:bodyPr/>
                    <a:lstStyle/>
                    <a:p>
                      <a:pPr marL="228600" indent="-228600">
                        <a:buFont typeface="+mj-lt"/>
                        <a:buAutoNum type="arabicPeriod" startAt="2"/>
                      </a:pPr>
                      <a:r>
                        <a:rPr lang="en-US" sz="1400" b="0">
                          <a:latin typeface="Roboto"/>
                          <a:ea typeface="Roboto"/>
                          <a:cs typeface="Roboto"/>
                        </a:rPr>
                        <a:t>Occupational Health and Safety</a:t>
                      </a:r>
                    </a:p>
                  </a:txBody>
                  <a:tcPr marL="121920" marR="121920" marT="60960" marB="60960"/>
                </a:tc>
                <a:tc>
                  <a:txBody>
                    <a:bodyPr/>
                    <a:lstStyle/>
                    <a:p>
                      <a:pPr marL="228600" indent="-228600">
                        <a:buFont typeface="+mj-lt"/>
                        <a:buAutoNum type="arabicPeriod" startAt="2"/>
                      </a:pPr>
                      <a:r>
                        <a:rPr lang="en-US" sz="1400" b="0">
                          <a:solidFill>
                            <a:srgbClr val="00B050"/>
                          </a:solidFill>
                          <a:latin typeface="Roboto"/>
                          <a:ea typeface="Roboto"/>
                          <a:cs typeface="Roboto"/>
                        </a:rPr>
                        <a:t>Safety Learning Networks</a:t>
                      </a:r>
                    </a:p>
                  </a:txBody>
                  <a:tcPr marL="121920" marR="121920" marT="60960" marB="60960"/>
                </a:tc>
                <a:extLst>
                  <a:ext uri="{0D108BD9-81ED-4DB2-BD59-A6C34878D82A}">
                    <a16:rowId xmlns:a16="http://schemas.microsoft.com/office/drawing/2014/main" val="435784932"/>
                  </a:ext>
                </a:extLst>
              </a:tr>
              <a:tr h="528320">
                <a:tc>
                  <a:txBody>
                    <a:bodyPr/>
                    <a:lstStyle/>
                    <a:p>
                      <a:pPr marL="228600" indent="-228600">
                        <a:buFont typeface="+mj-lt"/>
                        <a:buAutoNum type="arabicPeriod" startAt="3"/>
                      </a:pPr>
                      <a:r>
                        <a:rPr lang="en-US" sz="1400" b="0">
                          <a:solidFill>
                            <a:srgbClr val="00B050"/>
                          </a:solidFill>
                          <a:latin typeface="Roboto"/>
                          <a:ea typeface="Roboto"/>
                          <a:cs typeface="Roboto"/>
                        </a:rPr>
                        <a:t>Communication of Patient Safety Events</a:t>
                      </a:r>
                    </a:p>
                  </a:txBody>
                  <a:tcPr marL="121920" marR="121920" marT="60960" marB="60960"/>
                </a:tc>
                <a:tc>
                  <a:txBody>
                    <a:bodyPr/>
                    <a:lstStyle/>
                    <a:p>
                      <a:pPr marL="228600" indent="-228600">
                        <a:buFont typeface="+mj-lt"/>
                        <a:buAutoNum type="arabicPeriod" startAt="3"/>
                      </a:pPr>
                      <a:r>
                        <a:rPr lang="en-US" sz="1400" b="0">
                          <a:solidFill>
                            <a:srgbClr val="00B050"/>
                          </a:solidFill>
                          <a:latin typeface="Roboto"/>
                          <a:ea typeface="Roboto"/>
                          <a:cs typeface="Roboto"/>
                        </a:rPr>
                        <a:t>Care Plan Engagement</a:t>
                      </a:r>
                    </a:p>
                  </a:txBody>
                  <a:tcPr marL="121920" marR="121920" marT="60960" marB="60960"/>
                </a:tc>
                <a:tc>
                  <a:txBody>
                    <a:bodyPr/>
                    <a:lstStyle/>
                    <a:p>
                      <a:pPr marL="228600" indent="-228600">
                        <a:buFont typeface="+mj-lt"/>
                        <a:buAutoNum type="arabicPeriod" startAt="3"/>
                      </a:pPr>
                      <a:r>
                        <a:rPr lang="en-US" sz="1400" b="0">
                          <a:latin typeface="Roboto"/>
                          <a:ea typeface="Roboto"/>
                          <a:cs typeface="Roboto"/>
                        </a:rPr>
                        <a:t>Violence Prevention</a:t>
                      </a:r>
                    </a:p>
                  </a:txBody>
                  <a:tcPr marL="121920" marR="121920" marT="60960" marB="60960"/>
                </a:tc>
                <a:tc>
                  <a:txBody>
                    <a:bodyPr/>
                    <a:lstStyle/>
                    <a:p>
                      <a:pPr marL="228600" indent="-228600">
                        <a:buFont typeface="+mj-lt"/>
                        <a:buAutoNum type="arabicPeriod" startAt="3"/>
                      </a:pPr>
                      <a:r>
                        <a:rPr lang="en-US" sz="1400" b="0">
                          <a:solidFill>
                            <a:srgbClr val="00B050"/>
                          </a:solidFill>
                          <a:latin typeface="Roboto"/>
                          <a:ea typeface="Roboto"/>
                          <a:cs typeface="Roboto"/>
                        </a:rPr>
                        <a:t>Health Equity Data</a:t>
                      </a:r>
                    </a:p>
                  </a:txBody>
                  <a:tcPr marL="121920" marR="121920" marT="60960" marB="60960"/>
                </a:tc>
                <a:extLst>
                  <a:ext uri="{0D108BD9-81ED-4DB2-BD59-A6C34878D82A}">
                    <a16:rowId xmlns:a16="http://schemas.microsoft.com/office/drawing/2014/main" val="3404673799"/>
                  </a:ext>
                </a:extLst>
              </a:tr>
              <a:tr h="528320">
                <a:tc>
                  <a:txBody>
                    <a:bodyPr/>
                    <a:lstStyle/>
                    <a:p>
                      <a:pPr marL="228600" indent="-228600">
                        <a:buFont typeface="+mj-lt"/>
                        <a:buAutoNum type="arabicPeriod" startAt="4"/>
                      </a:pPr>
                      <a:r>
                        <a:rPr lang="en-US" sz="1400" b="0">
                          <a:solidFill>
                            <a:srgbClr val="00B050"/>
                          </a:solidFill>
                          <a:latin typeface="Roboto"/>
                          <a:ea typeface="Roboto"/>
                          <a:cs typeface="Roboto"/>
                        </a:rPr>
                        <a:t>Patient Safety Culture Surveys</a:t>
                      </a:r>
                    </a:p>
                  </a:txBody>
                  <a:tcPr marL="121920" marR="121920" marT="60960" marB="60960"/>
                </a:tc>
                <a:tc>
                  <a:txBody>
                    <a:bodyPr/>
                    <a:lstStyle/>
                    <a:p>
                      <a:pPr marL="228600" indent="-228600">
                        <a:buFont typeface="+mj-lt"/>
                        <a:buAutoNum type="arabicPeriod" startAt="4"/>
                      </a:pPr>
                      <a:r>
                        <a:rPr lang="en-US" sz="1400" b="0">
                          <a:solidFill>
                            <a:srgbClr val="00B050"/>
                          </a:solidFill>
                          <a:latin typeface="Roboto"/>
                          <a:ea typeface="Roboto"/>
                          <a:cs typeface="Roboto"/>
                        </a:rPr>
                        <a:t>Escalation of Safety Concerns</a:t>
                      </a:r>
                    </a:p>
                  </a:txBody>
                  <a:tcPr marL="121920" marR="121920" marT="60960" marB="60960"/>
                </a:tc>
                <a:tc>
                  <a:txBody>
                    <a:bodyPr/>
                    <a:lstStyle/>
                    <a:p>
                      <a:pPr marL="228600" indent="-228600">
                        <a:buFont typeface="+mj-lt"/>
                        <a:buAutoNum type="arabicPeriod" startAt="4"/>
                      </a:pPr>
                      <a:r>
                        <a:rPr lang="en-US" sz="1400" b="0">
                          <a:latin typeface="Roboto"/>
                          <a:ea typeface="Roboto"/>
                          <a:cs typeface="Roboto"/>
                        </a:rPr>
                        <a:t>Well-Being and Joy in Work</a:t>
                      </a:r>
                    </a:p>
                  </a:txBody>
                  <a:tcPr marL="121920" marR="121920" marT="60960" marB="60960"/>
                </a:tc>
                <a:tc>
                  <a:txBody>
                    <a:bodyPr/>
                    <a:lstStyle/>
                    <a:p>
                      <a:pPr marL="228600" indent="-228600">
                        <a:buFont typeface="+mj-lt"/>
                        <a:buAutoNum type="arabicPeriod" startAt="4"/>
                      </a:pPr>
                      <a:r>
                        <a:rPr lang="en-US" sz="1400" b="0">
                          <a:solidFill>
                            <a:srgbClr val="00B050"/>
                          </a:solidFill>
                          <a:latin typeface="Roboto"/>
                          <a:ea typeface="Roboto"/>
                          <a:cs typeface="Roboto"/>
                        </a:rPr>
                        <a:t>Safety Goals Deployment</a:t>
                      </a:r>
                    </a:p>
                  </a:txBody>
                  <a:tcPr marL="121920" marR="121920" marT="60960" marB="60960"/>
                </a:tc>
                <a:extLst>
                  <a:ext uri="{0D108BD9-81ED-4DB2-BD59-A6C34878D82A}">
                    <a16:rowId xmlns:a16="http://schemas.microsoft.com/office/drawing/2014/main" val="1950762969"/>
                  </a:ext>
                </a:extLst>
              </a:tr>
              <a:tr h="528320">
                <a:tc>
                  <a:txBody>
                    <a:bodyPr/>
                    <a:lstStyle/>
                    <a:p>
                      <a:pPr marL="228600" indent="-228600">
                        <a:buFont typeface="+mj-lt"/>
                        <a:buAutoNum type="arabicPeriod" startAt="5"/>
                      </a:pPr>
                      <a:r>
                        <a:rPr lang="en-US" sz="1400" b="0">
                          <a:latin typeface="Roboto"/>
                          <a:ea typeface="Roboto"/>
                          <a:cs typeface="Roboto"/>
                        </a:rPr>
                        <a:t>Job / Role Descriptions</a:t>
                      </a:r>
                    </a:p>
                  </a:txBody>
                  <a:tcPr marL="121920" marR="121920" marT="60960" marB="60960"/>
                </a:tc>
                <a:tc>
                  <a:txBody>
                    <a:bodyPr/>
                    <a:lstStyle/>
                    <a:p>
                      <a:pPr marL="228600" indent="-228600">
                        <a:buFont typeface="+mj-lt"/>
                        <a:buAutoNum type="arabicPeriod" startAt="5"/>
                      </a:pPr>
                      <a:r>
                        <a:rPr lang="en-US" sz="1400" b="0">
                          <a:solidFill>
                            <a:srgbClr val="00B050"/>
                          </a:solidFill>
                          <a:latin typeface="Roboto"/>
                          <a:ea typeface="Roboto"/>
                          <a:cs typeface="Roboto"/>
                        </a:rPr>
                        <a:t>Communication and Resolution Program (CRP)</a:t>
                      </a:r>
                    </a:p>
                  </a:txBody>
                  <a:tcPr marL="121920" marR="121920" marT="60960" marB="60960"/>
                </a:tc>
                <a:tc>
                  <a:txBody>
                    <a:bodyPr/>
                    <a:lstStyle/>
                    <a:p>
                      <a:pPr marL="228600" indent="-228600">
                        <a:buFont typeface="+mj-lt"/>
                        <a:buAutoNum type="arabicPeriod" startAt="5"/>
                      </a:pPr>
                      <a:r>
                        <a:rPr lang="en-US" sz="1400" b="0">
                          <a:latin typeface="Roboto"/>
                          <a:ea typeface="Roboto"/>
                          <a:cs typeface="Roboto"/>
                        </a:rPr>
                        <a:t>Communication of Workforce Safety Events</a:t>
                      </a:r>
                    </a:p>
                  </a:txBody>
                  <a:tcPr marL="121920" marR="121920" marT="60960" marB="60960"/>
                </a:tc>
                <a:tc>
                  <a:txBody>
                    <a:bodyPr/>
                    <a:lstStyle/>
                    <a:p>
                      <a:pPr marL="228600" indent="-228600">
                        <a:buFont typeface="+mj-lt"/>
                        <a:buAutoNum type="arabicPeriod" startAt="5"/>
                      </a:pPr>
                      <a:r>
                        <a:rPr lang="en-US" sz="1400" b="0">
                          <a:solidFill>
                            <a:srgbClr val="00B050"/>
                          </a:solidFill>
                          <a:latin typeface="Roboto"/>
                          <a:ea typeface="Roboto"/>
                          <a:cs typeface="Roboto"/>
                        </a:rPr>
                        <a:t>Safety Event Reporting and Review</a:t>
                      </a:r>
                    </a:p>
                  </a:txBody>
                  <a:tcPr marL="121920" marR="121920" marT="60960" marB="60960"/>
                </a:tc>
                <a:extLst>
                  <a:ext uri="{0D108BD9-81ED-4DB2-BD59-A6C34878D82A}">
                    <a16:rowId xmlns:a16="http://schemas.microsoft.com/office/drawing/2014/main" val="937343555"/>
                  </a:ext>
                </a:extLst>
              </a:tr>
              <a:tr h="418604">
                <a:tc>
                  <a:txBody>
                    <a:bodyPr/>
                    <a:lstStyle/>
                    <a:p>
                      <a:pPr marL="228600" indent="-228600">
                        <a:buFont typeface="+mj-lt"/>
                        <a:buAutoNum type="arabicPeriod" startAt="6"/>
                      </a:pPr>
                      <a:r>
                        <a:rPr lang="en-US" sz="1400" b="0">
                          <a:solidFill>
                            <a:srgbClr val="00B050"/>
                          </a:solidFill>
                          <a:latin typeface="Roboto"/>
                          <a:ea typeface="Roboto"/>
                          <a:cs typeface="Roboto"/>
                        </a:rPr>
                        <a:t>Performance Reviews</a:t>
                      </a:r>
                    </a:p>
                  </a:txBody>
                  <a:tcPr marL="121920" marR="121920" marT="60960" marB="60960"/>
                </a:tc>
                <a:tc>
                  <a:txBody>
                    <a:bodyPr/>
                    <a:lstStyle/>
                    <a:p>
                      <a:pPr marL="228600" indent="-228600">
                        <a:buFont typeface="+mj-lt"/>
                        <a:buAutoNum type="arabicPeriod" startAt="6"/>
                      </a:pPr>
                      <a:r>
                        <a:rPr lang="en-US" sz="1400" b="0">
                          <a:solidFill>
                            <a:srgbClr val="00B050"/>
                          </a:solidFill>
                          <a:latin typeface="Roboto"/>
                          <a:ea typeface="Roboto"/>
                          <a:cs typeface="Roboto"/>
                        </a:rPr>
                        <a:t>Medical Records Access</a:t>
                      </a:r>
                    </a:p>
                  </a:txBody>
                  <a:tcPr marL="121920" marR="121920" marT="60960" marB="60960"/>
                </a:tc>
                <a:tc>
                  <a:txBody>
                    <a:bodyPr/>
                    <a:lstStyle/>
                    <a:p>
                      <a:pPr marL="228600" indent="-228600">
                        <a:buFont typeface="+mj-lt"/>
                        <a:buAutoNum type="arabicPeriod" startAt="6"/>
                      </a:pPr>
                      <a:r>
                        <a:rPr lang="en-US" sz="1400" b="0">
                          <a:latin typeface="Roboto"/>
                          <a:ea typeface="Roboto"/>
                          <a:cs typeface="Roboto"/>
                        </a:rPr>
                        <a:t>Job / Role Descriptions</a:t>
                      </a:r>
                    </a:p>
                  </a:txBody>
                  <a:tcPr marL="121920" marR="121920" marT="60960" marB="60960"/>
                </a:tc>
                <a:tc>
                  <a:txBody>
                    <a:bodyPr/>
                    <a:lstStyle/>
                    <a:p>
                      <a:pPr marL="228600" indent="-228600">
                        <a:buFont typeface="+mj-lt"/>
                        <a:buAutoNum type="arabicPeriod" startAt="6"/>
                      </a:pPr>
                      <a:r>
                        <a:rPr lang="en-US" sz="1400" b="0">
                          <a:latin typeface="Roboto"/>
                          <a:ea typeface="Roboto"/>
                          <a:cs typeface="Roboto"/>
                        </a:rPr>
                        <a:t>Safety Event Transparency</a:t>
                      </a:r>
                    </a:p>
                  </a:txBody>
                  <a:tcPr marL="121920" marR="121920" marT="60960" marB="60960"/>
                </a:tc>
                <a:extLst>
                  <a:ext uri="{0D108BD9-81ED-4DB2-BD59-A6C34878D82A}">
                    <a16:rowId xmlns:a16="http://schemas.microsoft.com/office/drawing/2014/main" val="212534688"/>
                  </a:ext>
                </a:extLst>
              </a:tr>
              <a:tr h="528320">
                <a:tc>
                  <a:txBody>
                    <a:bodyPr/>
                    <a:lstStyle/>
                    <a:p>
                      <a:pPr marL="228600" indent="-228600">
                        <a:buFont typeface="+mj-lt"/>
                        <a:buAutoNum type="arabicPeriod" startAt="7"/>
                      </a:pPr>
                      <a:r>
                        <a:rPr lang="en-US" sz="1400" b="0">
                          <a:solidFill>
                            <a:srgbClr val="00B050"/>
                          </a:solidFill>
                          <a:latin typeface="Roboto"/>
                          <a:ea typeface="Roboto"/>
                          <a:cs typeface="Roboto"/>
                        </a:rPr>
                        <a:t>Leadership and Governance Practices</a:t>
                      </a:r>
                    </a:p>
                  </a:txBody>
                  <a:tcPr marL="121920" marR="121920" marT="60960" marB="60960"/>
                </a:tc>
                <a:tc>
                  <a:txBody>
                    <a:bodyPr/>
                    <a:lstStyle/>
                    <a:p>
                      <a:pPr marL="228600" indent="-228600">
                        <a:buFont typeface="+mj-lt"/>
                        <a:buAutoNum type="arabicPeriod" startAt="7"/>
                      </a:pPr>
                      <a:r>
                        <a:rPr lang="en-US" sz="1400" b="0">
                          <a:solidFill>
                            <a:srgbClr val="00B050"/>
                          </a:solidFill>
                          <a:latin typeface="Roboto"/>
                          <a:ea typeface="Roboto"/>
                          <a:cs typeface="Roboto"/>
                        </a:rPr>
                        <a:t>Engagement in Safety Improvements</a:t>
                      </a:r>
                    </a:p>
                  </a:txBody>
                  <a:tcPr marL="121920" marR="121920" marT="60960" marB="60960"/>
                </a:tc>
                <a:tc>
                  <a:txBody>
                    <a:bodyPr/>
                    <a:lstStyle/>
                    <a:p>
                      <a:pPr marL="228600" indent="-228600">
                        <a:buFont typeface="+mj-lt"/>
                        <a:buAutoNum type="arabicPeriod" startAt="7"/>
                      </a:pPr>
                      <a:r>
                        <a:rPr lang="en-US" sz="1400" b="0">
                          <a:latin typeface="Roboto"/>
                          <a:ea typeface="Roboto"/>
                          <a:cs typeface="Roboto"/>
                        </a:rPr>
                        <a:t>Performance Reviews</a:t>
                      </a:r>
                    </a:p>
                  </a:txBody>
                  <a:tcPr marL="121920" marR="121920" marT="60960" marB="60960"/>
                </a:tc>
                <a:tc>
                  <a:txBody>
                    <a:bodyPr/>
                    <a:lstStyle/>
                    <a:p>
                      <a:endParaRPr lang="en-US" sz="1400" b="0">
                        <a:latin typeface="Roboto"/>
                        <a:ea typeface="Roboto"/>
                        <a:cs typeface="Roboto"/>
                      </a:endParaRPr>
                    </a:p>
                  </a:txBody>
                  <a:tcPr marL="121920" marR="121920" marT="60960" marB="60960"/>
                </a:tc>
                <a:extLst>
                  <a:ext uri="{0D108BD9-81ED-4DB2-BD59-A6C34878D82A}">
                    <a16:rowId xmlns:a16="http://schemas.microsoft.com/office/drawing/2014/main" val="2018938372"/>
                  </a:ext>
                </a:extLst>
              </a:tr>
            </a:tbl>
          </a:graphicData>
        </a:graphic>
      </p:graphicFrame>
      <p:sp>
        <p:nvSpPr>
          <p:cNvPr id="5" name="Text Placeholder 3">
            <a:extLst>
              <a:ext uri="{FF2B5EF4-FFF2-40B4-BE49-F238E27FC236}">
                <a16:creationId xmlns:a16="http://schemas.microsoft.com/office/drawing/2014/main" id="{DDC8F521-4045-840C-6CC9-DC81E5127F70}"/>
              </a:ext>
            </a:extLst>
          </p:cNvPr>
          <p:cNvSpPr txBox="1">
            <a:spLocks/>
          </p:cNvSpPr>
          <p:nvPr/>
        </p:nvSpPr>
        <p:spPr>
          <a:xfrm>
            <a:off x="9009110" y="6234584"/>
            <a:ext cx="3477272" cy="247280"/>
          </a:xfrm>
          <a:prstGeom prst="rect">
            <a:avLst/>
          </a:prstGeom>
        </p:spPr>
        <p:txBody>
          <a:bodyPr vert="horz" lIns="68580" tIns="34291" rIns="68580" bIns="34291" rtlCol="0" anchor="t">
            <a:noAutofit/>
          </a:bodyPr>
          <a:lstStyle>
            <a:lvl1pPr marL="457189" indent="-457189" algn="l" defTabSz="1219170" rtl="0" eaLnBrk="1" latinLnBrk="0" hangingPunct="1">
              <a:spcBef>
                <a:spcPct val="20000"/>
              </a:spcBef>
              <a:buClr>
                <a:schemeClr val="accent2"/>
              </a:buClr>
              <a:buSzPct val="110000"/>
              <a:buFont typeface="Arial" panose="020B0604020202020204" pitchFamily="34" charset="0"/>
              <a:buChar char="•"/>
              <a:defRPr sz="3733"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Clr>
                <a:schemeClr val="accent2"/>
              </a:buClr>
              <a:buSzPct val="85000"/>
              <a:buFont typeface="Arial" pitchFamily="34" charset="0"/>
              <a:buChar char="–"/>
              <a:defRPr sz="3200"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Clr>
                <a:schemeClr val="accent2"/>
              </a:buClr>
              <a:buSzPct val="85000"/>
              <a:buFont typeface="Arial" pitchFamily="34" charset="0"/>
              <a:buChar char="–"/>
              <a:defRPr sz="2667"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Clr>
                <a:schemeClr val="accent2"/>
              </a:buClr>
              <a:buSzPct val="85000"/>
              <a:buFont typeface="Arial" pitchFamily="34" charset="0"/>
              <a:buChar char="–"/>
              <a:defRPr sz="2400"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Clr>
                <a:schemeClr val="accent2"/>
              </a:buClr>
              <a:buSzPct val="85000"/>
              <a:buFont typeface="Arial" pitchFamily="34" charset="0"/>
              <a:buChar char="–"/>
              <a:defRPr sz="2400"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7">
              <a:lnSpc>
                <a:spcPct val="90000"/>
              </a:lnSpc>
              <a:spcBef>
                <a:spcPct val="0"/>
              </a:spcBef>
              <a:spcAft>
                <a:spcPts val="600"/>
              </a:spcAft>
              <a:buClrTx/>
              <a:buSzTx/>
              <a:buNone/>
              <a:defRPr/>
            </a:pPr>
            <a:r>
              <a:rPr lang="en-US" sz="1200">
                <a:solidFill>
                  <a:srgbClr val="20ABCB"/>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http://www.ihi.org/SafetyActionPlan</a:t>
            </a:r>
            <a:endParaRPr lang="en-US" sz="1200">
              <a:solidFill>
                <a:srgbClr val="20ABCB"/>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179E7EF2-8835-7D2B-E99E-B476DBEB2DA5}"/>
              </a:ext>
            </a:extLst>
          </p:cNvPr>
          <p:cNvSpPr txBox="1"/>
          <p:nvPr/>
        </p:nvSpPr>
        <p:spPr>
          <a:xfrm>
            <a:off x="924835" y="6297198"/>
            <a:ext cx="101294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 = CMS Structural Measure</a:t>
            </a:r>
          </a:p>
        </p:txBody>
      </p:sp>
    </p:spTree>
    <p:extLst>
      <p:ext uri="{BB962C8B-B14F-4D97-AF65-F5344CB8AC3E}">
        <p14:creationId xmlns:p14="http://schemas.microsoft.com/office/powerpoint/2010/main" val="131831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0A6851-8A43-7940-02E7-9F0DF4A55133}"/>
              </a:ext>
            </a:extLst>
          </p:cNvPr>
          <p:cNvSpPr>
            <a:spLocks noGrp="1"/>
          </p:cNvSpPr>
          <p:nvPr>
            <p:ph type="title"/>
          </p:nvPr>
        </p:nvSpPr>
        <p:spPr>
          <a:xfrm>
            <a:off x="411601" y="297663"/>
            <a:ext cx="11681788" cy="1114491"/>
          </a:xfrm>
        </p:spPr>
        <p:txBody>
          <a:bodyPr lIns="91440" tIns="45720" rIns="91440" bIns="45720" anchor="t">
            <a:normAutofit fontScale="90000"/>
          </a:bodyPr>
          <a:lstStyle/>
          <a:p>
            <a:r>
              <a:rPr lang="en-US" dirty="0">
                <a:latin typeface="Roboto Medium"/>
                <a:ea typeface="Roboto Medium"/>
                <a:cs typeface="Roboto"/>
              </a:rPr>
              <a:t>What do </a:t>
            </a:r>
            <a:r>
              <a:rPr lang="en-US" i="1" dirty="0">
                <a:latin typeface="Roboto Medium"/>
                <a:ea typeface="Roboto Medium"/>
                <a:cs typeface="Roboto"/>
              </a:rPr>
              <a:t>Safer Together </a:t>
            </a:r>
            <a:r>
              <a:rPr lang="en-US" dirty="0">
                <a:latin typeface="Roboto Medium"/>
                <a:ea typeface="Roboto Medium"/>
                <a:cs typeface="Roboto"/>
              </a:rPr>
              <a:t>and the PSSM have in common? A lot, plus:</a:t>
            </a:r>
          </a:p>
        </p:txBody>
      </p:sp>
      <p:graphicFrame>
        <p:nvGraphicFramePr>
          <p:cNvPr id="8" name="Content Placeholder 7">
            <a:extLst>
              <a:ext uri="{FF2B5EF4-FFF2-40B4-BE49-F238E27FC236}">
                <a16:creationId xmlns:a16="http://schemas.microsoft.com/office/drawing/2014/main" id="{C11AA662-F0D2-3929-43B5-4D46BB4F4D54}"/>
              </a:ext>
            </a:extLst>
          </p:cNvPr>
          <p:cNvGraphicFramePr>
            <a:graphicFrameLocks noGrp="1"/>
          </p:cNvGraphicFramePr>
          <p:nvPr>
            <p:ph idx="1"/>
            <p:extLst>
              <p:ext uri="{D42A27DB-BD31-4B8C-83A1-F6EECF244321}">
                <p14:modId xmlns:p14="http://schemas.microsoft.com/office/powerpoint/2010/main" val="2311593808"/>
              </p:ext>
            </p:extLst>
          </p:nvPr>
        </p:nvGraphicFramePr>
        <p:xfrm>
          <a:off x="510212" y="1500657"/>
          <a:ext cx="11042834" cy="5059680"/>
        </p:xfrm>
        <a:graphic>
          <a:graphicData uri="http://schemas.openxmlformats.org/drawingml/2006/table">
            <a:tbl>
              <a:tblPr firstRow="1" bandRow="1">
                <a:tableStyleId>{5C22544A-7EE6-4342-B048-85BDC9FD1C3A}</a:tableStyleId>
              </a:tblPr>
              <a:tblGrid>
                <a:gridCol w="5106276">
                  <a:extLst>
                    <a:ext uri="{9D8B030D-6E8A-4147-A177-3AD203B41FA5}">
                      <a16:colId xmlns:a16="http://schemas.microsoft.com/office/drawing/2014/main" val="1743399604"/>
                    </a:ext>
                  </a:extLst>
                </a:gridCol>
                <a:gridCol w="5936558">
                  <a:extLst>
                    <a:ext uri="{9D8B030D-6E8A-4147-A177-3AD203B41FA5}">
                      <a16:colId xmlns:a16="http://schemas.microsoft.com/office/drawing/2014/main" val="4138023357"/>
                    </a:ext>
                  </a:extLst>
                </a:gridCol>
              </a:tblGrid>
              <a:tr h="588958">
                <a:tc>
                  <a:txBody>
                    <a:bodyPr/>
                    <a:lstStyle/>
                    <a:p>
                      <a:pPr algn="ctr"/>
                      <a:r>
                        <a:rPr lang="en-US" sz="2000" b="0">
                          <a:highlight>
                            <a:srgbClr val="12A6C7"/>
                          </a:highlight>
                          <a:latin typeface="Roboto Medium"/>
                          <a:ea typeface="Roboto Medium"/>
                          <a:cs typeface="Roboto Medium"/>
                        </a:rPr>
                        <a:t>Safer Together National Action Plan</a:t>
                      </a:r>
                    </a:p>
                  </a:txBody>
                  <a:tcPr>
                    <a:solidFill>
                      <a:schemeClr val="tx2"/>
                    </a:solidFill>
                  </a:tcPr>
                </a:tc>
                <a:tc>
                  <a:txBody>
                    <a:bodyPr/>
                    <a:lstStyle/>
                    <a:p>
                      <a:pPr algn="ctr"/>
                      <a:r>
                        <a:rPr lang="en-US" sz="2000" b="0">
                          <a:highlight>
                            <a:srgbClr val="12A6C7"/>
                          </a:highlight>
                          <a:latin typeface="Roboto Medium"/>
                          <a:ea typeface="Roboto Medium"/>
                          <a:cs typeface="Roboto Medium"/>
                        </a:rPr>
                        <a:t>Patient Safety Structural Measure</a:t>
                      </a:r>
                    </a:p>
                    <a:p>
                      <a:pPr algn="ctr"/>
                      <a:r>
                        <a:rPr lang="en-US" sz="2000" b="0">
                          <a:highlight>
                            <a:srgbClr val="12A6C7"/>
                          </a:highlight>
                          <a:latin typeface="Roboto Medium"/>
                          <a:ea typeface="Roboto Medium"/>
                          <a:cs typeface="Roboto Medium"/>
                        </a:rPr>
                        <a:t>Domain 1-Statement B</a:t>
                      </a:r>
                    </a:p>
                  </a:txBody>
                  <a:tcPr>
                    <a:solidFill>
                      <a:schemeClr val="tx2"/>
                    </a:solidFill>
                  </a:tcPr>
                </a:tc>
                <a:extLst>
                  <a:ext uri="{0D108BD9-81ED-4DB2-BD59-A6C34878D82A}">
                    <a16:rowId xmlns:a16="http://schemas.microsoft.com/office/drawing/2014/main" val="3528279414"/>
                  </a:ext>
                </a:extLst>
              </a:tr>
              <a:tr h="370840">
                <a:tc>
                  <a:txBody>
                    <a:bodyPr/>
                    <a:lstStyle/>
                    <a:p>
                      <a:pPr algn="ctr"/>
                      <a:endParaRPr lang="en-US" sz="2000">
                        <a:latin typeface="Roboto"/>
                      </a:endParaRPr>
                    </a:p>
                    <a:p>
                      <a:pPr algn="l"/>
                      <a:r>
                        <a:rPr lang="en-US" sz="2000" i="1">
                          <a:latin typeface="Roboto"/>
                        </a:rPr>
                        <a:t>Safer Together: A National Action Plan to Advance Patient Safety </a:t>
                      </a:r>
                      <a:r>
                        <a:rPr lang="en-US" sz="2000">
                          <a:latin typeface="Roboto"/>
                        </a:rPr>
                        <a:t>provides concrete guidance for leaders to </a:t>
                      </a:r>
                      <a:r>
                        <a:rPr lang="en-US" sz="2000" b="1">
                          <a:latin typeface="Roboto"/>
                        </a:rPr>
                        <a:t>assess and fortify </a:t>
                      </a:r>
                      <a:r>
                        <a:rPr lang="en-US" sz="2000">
                          <a:latin typeface="Roboto"/>
                        </a:rPr>
                        <a:t>their total systems approach to safety by addressing specific needs and capabilities that enable safe care.</a:t>
                      </a:r>
                    </a:p>
                    <a:p>
                      <a:pPr algn="ctr"/>
                      <a:endParaRPr lang="en-US" sz="2000">
                        <a:latin typeface="Roboto"/>
                      </a:endParaRPr>
                    </a:p>
                    <a:p>
                      <a:pPr algn="ctr"/>
                      <a:r>
                        <a:rPr lang="en-US" sz="2000" i="1">
                          <a:latin typeface="Roboto"/>
                        </a:rPr>
                        <a:t>We (the NSC) call upon every health care leader across the continuum of care to recommit to advance patient and workforce safety by deploying the National Action Plan in their organizations.</a:t>
                      </a:r>
                    </a:p>
                  </a:txBody>
                  <a:tcPr>
                    <a:noFill/>
                  </a:tcPr>
                </a:tc>
                <a:tc>
                  <a:txBody>
                    <a:bodyPr/>
                    <a:lstStyle/>
                    <a:p>
                      <a:pPr algn="ctr"/>
                      <a:endParaRPr lang="en-US" sz="2000">
                        <a:latin typeface="Roboto"/>
                      </a:endParaRPr>
                    </a:p>
                    <a:p>
                      <a:pPr algn="l"/>
                      <a:r>
                        <a:rPr lang="en-US" sz="2000">
                          <a:latin typeface="Roboto"/>
                        </a:rPr>
                        <a:t>One or more C-suite leaders oversee a </a:t>
                      </a:r>
                      <a:r>
                        <a:rPr lang="en-US" sz="2000" b="1">
                          <a:latin typeface="Roboto"/>
                        </a:rPr>
                        <a:t>systemwide assessment on safe</a:t>
                      </a:r>
                      <a:r>
                        <a:rPr lang="en-US" sz="2000">
                          <a:latin typeface="Roboto"/>
                        </a:rPr>
                        <a:t>ty and the execution of patient safety initiatives and operations, with specific improvement plans and metrics. These plans and metrics are widely shared across the hospital and governing board.</a:t>
                      </a:r>
                    </a:p>
                    <a:p>
                      <a:pPr algn="ctr"/>
                      <a:endParaRPr lang="en-US" sz="2000">
                        <a:latin typeface="Roboto"/>
                      </a:endParaRPr>
                    </a:p>
                    <a:p>
                      <a:pPr algn="ctr"/>
                      <a:r>
                        <a:rPr lang="en-US" sz="2000" i="1">
                          <a:latin typeface="Roboto"/>
                        </a:rPr>
                        <a:t>“System­-wide assessment on safety” refers to a hospital self-­assessment of safety practices and capacity, such as the Institute for Healthcare Improvement’s (IHI) Self-Assessment Tool that accompanies the (Safer Together) National Action Plan to Advance Patient Safety</a:t>
                      </a:r>
                    </a:p>
                  </a:txBody>
                  <a:tcPr>
                    <a:noFill/>
                  </a:tcPr>
                </a:tc>
                <a:extLst>
                  <a:ext uri="{0D108BD9-81ED-4DB2-BD59-A6C34878D82A}">
                    <a16:rowId xmlns:a16="http://schemas.microsoft.com/office/drawing/2014/main" val="1575142386"/>
                  </a:ext>
                </a:extLst>
              </a:tr>
            </a:tbl>
          </a:graphicData>
        </a:graphic>
      </p:graphicFrame>
    </p:spTree>
    <p:extLst>
      <p:ext uri="{BB962C8B-B14F-4D97-AF65-F5344CB8AC3E}">
        <p14:creationId xmlns:p14="http://schemas.microsoft.com/office/powerpoint/2010/main" val="58516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9BE05-35D0-7975-5124-1E3D930A9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E4BE6-D584-6803-C2D2-69A8688C0D55}"/>
              </a:ext>
            </a:extLst>
          </p:cNvPr>
          <p:cNvSpPr>
            <a:spLocks noGrp="1"/>
          </p:cNvSpPr>
          <p:nvPr>
            <p:ph type="title"/>
          </p:nvPr>
        </p:nvSpPr>
        <p:spPr>
          <a:xfrm>
            <a:off x="9296400" y="885184"/>
            <a:ext cx="2430780" cy="1645920"/>
          </a:xfrm>
        </p:spPr>
        <p:txBody>
          <a:bodyPr>
            <a:normAutofit/>
          </a:bodyPr>
          <a:lstStyle/>
          <a:p>
            <a:pPr algn="ctr"/>
            <a:r>
              <a:rPr lang="en-US" sz="4000" b="1">
                <a:latin typeface="Roboto Medium"/>
                <a:ea typeface="Roboto Medium"/>
                <a:cs typeface="Roboto Medium"/>
              </a:rPr>
              <a:t>5 Whys</a:t>
            </a:r>
          </a:p>
        </p:txBody>
      </p:sp>
      <p:graphicFrame>
        <p:nvGraphicFramePr>
          <p:cNvPr id="6" name="Content Placeholder 2">
            <a:extLst>
              <a:ext uri="{FF2B5EF4-FFF2-40B4-BE49-F238E27FC236}">
                <a16:creationId xmlns:a16="http://schemas.microsoft.com/office/drawing/2014/main" id="{14C90C02-826A-E5FC-94E6-C4E00458C361}"/>
              </a:ext>
            </a:extLst>
          </p:cNvPr>
          <p:cNvGraphicFramePr>
            <a:graphicFrameLocks noGrp="1"/>
          </p:cNvGraphicFramePr>
          <p:nvPr>
            <p:ph idx="1"/>
            <p:extLst>
              <p:ext uri="{D42A27DB-BD31-4B8C-83A1-F6EECF244321}">
                <p14:modId xmlns:p14="http://schemas.microsoft.com/office/powerpoint/2010/main" val="3221774154"/>
              </p:ext>
            </p:extLst>
          </p:nvPr>
        </p:nvGraphicFramePr>
        <p:xfrm>
          <a:off x="356460" y="1031358"/>
          <a:ext cx="8117688"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72AF27C1-589C-9157-B658-6FE3F920B2CE}"/>
              </a:ext>
            </a:extLst>
          </p:cNvPr>
          <p:cNvSpPr>
            <a:spLocks noGrp="1"/>
          </p:cNvSpPr>
          <p:nvPr>
            <p:ph type="body" sz="half" idx="2"/>
          </p:nvPr>
        </p:nvSpPr>
        <p:spPr>
          <a:xfrm>
            <a:off x="9296400" y="3038354"/>
            <a:ext cx="2430780" cy="3505200"/>
          </a:xfrm>
        </p:spPr>
        <p:txBody>
          <a:bodyPr>
            <a:normAutofit/>
          </a:bodyPr>
          <a:lstStyle/>
          <a:p>
            <a:pPr algn="ctr"/>
            <a:r>
              <a:rPr lang="en-US" sz="1800">
                <a:latin typeface="Roboto" panose="02000000000000000000" pitchFamily="2" charset="0"/>
                <a:ea typeface="Roboto" panose="02000000000000000000" pitchFamily="2" charset="0"/>
                <a:cs typeface="Roboto" panose="02000000000000000000" pitchFamily="2" charset="0"/>
              </a:rPr>
              <a:t>The National Action Plan + the Patient Safety Structural Measure </a:t>
            </a:r>
          </a:p>
        </p:txBody>
      </p:sp>
    </p:spTree>
    <p:extLst>
      <p:ext uri="{BB962C8B-B14F-4D97-AF65-F5344CB8AC3E}">
        <p14:creationId xmlns:p14="http://schemas.microsoft.com/office/powerpoint/2010/main" val="1450448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C82FD4-DF1D-2E10-F6D1-ACE1F4E4EAE1}"/>
              </a:ext>
            </a:extLst>
          </p:cNvPr>
          <p:cNvSpPr>
            <a:spLocks noGrp="1"/>
          </p:cNvSpPr>
          <p:nvPr>
            <p:ph type="title"/>
          </p:nvPr>
        </p:nvSpPr>
        <p:spPr>
          <a:xfrm>
            <a:off x="510212" y="576197"/>
            <a:ext cx="11042834" cy="1114491"/>
          </a:xfrm>
        </p:spPr>
        <p:txBody>
          <a:bodyPr lIns="91440" tIns="45720" rIns="91440" bIns="45720" anchor="t">
            <a:normAutofit/>
          </a:bodyPr>
          <a:lstStyle/>
          <a:p>
            <a:r>
              <a:rPr lang="en-US" sz="4000" b="0">
                <a:latin typeface="Roboto Medium"/>
                <a:ea typeface="Roboto Medium"/>
                <a:cs typeface="Roboto Medium"/>
              </a:rPr>
              <a:t>Making it happen…</a:t>
            </a:r>
          </a:p>
        </p:txBody>
      </p:sp>
      <p:pic>
        <p:nvPicPr>
          <p:cNvPr id="6" name="Picture 5">
            <a:extLst>
              <a:ext uri="{FF2B5EF4-FFF2-40B4-BE49-F238E27FC236}">
                <a16:creationId xmlns:a16="http://schemas.microsoft.com/office/drawing/2014/main" id="{F853FDEE-6D29-1C8C-54C4-ED0730E83B6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09588" y="1901825"/>
            <a:ext cx="11042834" cy="4351338"/>
          </a:xfrm>
          <a:prstGeom prst="rect">
            <a:avLst/>
          </a:prstGeom>
          <a:noFill/>
        </p:spPr>
      </p:pic>
      <p:sp>
        <p:nvSpPr>
          <p:cNvPr id="12" name="Content Placeholder 3">
            <a:extLst>
              <a:ext uri="{FF2B5EF4-FFF2-40B4-BE49-F238E27FC236}">
                <a16:creationId xmlns:a16="http://schemas.microsoft.com/office/drawing/2014/main" id="{DE16CE3B-FAEE-AB83-7CCD-BC9C7690304A}"/>
              </a:ext>
            </a:extLst>
          </p:cNvPr>
          <p:cNvSpPr>
            <a:spLocks noGrp="1"/>
          </p:cNvSpPr>
          <p:nvPr>
            <p:ph sz="quarter" idx="10"/>
          </p:nvPr>
        </p:nvSpPr>
        <p:spPr>
          <a:xfrm>
            <a:off x="509588" y="6253163"/>
            <a:ext cx="10687050" cy="303212"/>
          </a:xfrm>
        </p:spPr>
        <p:txBody>
          <a:bodyPr/>
          <a:lstStyle/>
          <a:p>
            <a:endParaRPr lang="en-US"/>
          </a:p>
        </p:txBody>
      </p:sp>
    </p:spTree>
    <p:extLst>
      <p:ext uri="{BB962C8B-B14F-4D97-AF65-F5344CB8AC3E}">
        <p14:creationId xmlns:p14="http://schemas.microsoft.com/office/powerpoint/2010/main" val="1913064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92B9D-B360-FA56-3DE6-BB2327DBF58F}"/>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94C847F-A39E-15AD-A04F-DD492241388F}"/>
              </a:ext>
            </a:extLst>
          </p:cNvPr>
          <p:cNvGraphicFramePr>
            <a:graphicFrameLocks noGrp="1"/>
          </p:cNvGraphicFramePr>
          <p:nvPr>
            <p:extLst>
              <p:ext uri="{D42A27DB-BD31-4B8C-83A1-F6EECF244321}">
                <p14:modId xmlns:p14="http://schemas.microsoft.com/office/powerpoint/2010/main" val="2583853767"/>
              </p:ext>
            </p:extLst>
          </p:nvPr>
        </p:nvGraphicFramePr>
        <p:xfrm>
          <a:off x="1007121" y="1498601"/>
          <a:ext cx="10250312" cy="1463040"/>
        </p:xfrm>
        <a:graphic>
          <a:graphicData uri="http://schemas.openxmlformats.org/drawingml/2006/table">
            <a:tbl>
              <a:tblPr firstRow="1" bandRow="1">
                <a:tableStyleId>{74C1A8A3-306A-4EB7-A6B1-4F7E0EB9C5D6}</a:tableStyleId>
              </a:tblPr>
              <a:tblGrid>
                <a:gridCol w="4133050">
                  <a:extLst>
                    <a:ext uri="{9D8B030D-6E8A-4147-A177-3AD203B41FA5}">
                      <a16:colId xmlns:a16="http://schemas.microsoft.com/office/drawing/2014/main" val="2619004671"/>
                    </a:ext>
                  </a:extLst>
                </a:gridCol>
                <a:gridCol w="6117262">
                  <a:extLst>
                    <a:ext uri="{9D8B030D-6E8A-4147-A177-3AD203B41FA5}">
                      <a16:colId xmlns:a16="http://schemas.microsoft.com/office/drawing/2014/main" val="1565095138"/>
                    </a:ext>
                  </a:extLst>
                </a:gridCol>
              </a:tblGrid>
              <a:tr h="609600">
                <a:tc>
                  <a:txBody>
                    <a:bodyPr/>
                    <a:lstStyle/>
                    <a:p>
                      <a:pPr algn="ctr"/>
                      <a:r>
                        <a:rPr lang="en-US" sz="1600" b="0">
                          <a:solidFill>
                            <a:schemeClr val="bg1"/>
                          </a:solidFill>
                          <a:latin typeface="Roboto Medium" panose="02000000000000000000" pitchFamily="2" charset="0"/>
                          <a:ea typeface="Roboto Medium" panose="02000000000000000000" pitchFamily="2" charset="0"/>
                          <a:cs typeface="Roboto Medium" panose="02000000000000000000" pitchFamily="2" charset="0"/>
                        </a:rPr>
                        <a:t>Focusing in on PSSM Statements</a:t>
                      </a:r>
                    </a:p>
                  </a:txBody>
                  <a:tcPr marL="121920" marR="121920" marT="60960" marB="60960">
                    <a:solidFill>
                      <a:srgbClr val="12A6C7"/>
                    </a:solidFill>
                  </a:tcPr>
                </a:tc>
                <a:tc>
                  <a:txBody>
                    <a:bodyPr/>
                    <a:lstStyle/>
                    <a:p>
                      <a:pPr algn="ctr"/>
                      <a:r>
                        <a:rPr lang="en-US" sz="1600" b="0">
                          <a:solidFill>
                            <a:schemeClr val="bg1"/>
                          </a:solidFill>
                          <a:latin typeface="Roboto Medium" panose="02000000000000000000" pitchFamily="2" charset="0"/>
                          <a:ea typeface="Roboto Medium" panose="02000000000000000000" pitchFamily="2" charset="0"/>
                          <a:cs typeface="Roboto Medium" panose="02000000000000000000" pitchFamily="2" charset="0"/>
                        </a:rPr>
                        <a:t>Key Discussion Questions/Challenges</a:t>
                      </a:r>
                    </a:p>
                    <a:p>
                      <a:pPr algn="ctr"/>
                      <a:r>
                        <a:rPr lang="en-US" sz="1600" b="0" i="1">
                          <a:solidFill>
                            <a:schemeClr val="bg1"/>
                          </a:solidFill>
                          <a:latin typeface="Roboto Medium" panose="02000000000000000000" pitchFamily="2" charset="0"/>
                          <a:ea typeface="Roboto Medium" panose="02000000000000000000" pitchFamily="2" charset="0"/>
                          <a:cs typeface="Roboto Medium" panose="02000000000000000000" pitchFamily="2" charset="0"/>
                        </a:rPr>
                        <a:t>(Review of Attestation Guide where noted)</a:t>
                      </a:r>
                    </a:p>
                  </a:txBody>
                  <a:tcPr marL="121920" marR="121920" marT="60960" marB="60960">
                    <a:solidFill>
                      <a:srgbClr val="12A6C7"/>
                    </a:solidFill>
                  </a:tcPr>
                </a:tc>
                <a:extLst>
                  <a:ext uri="{0D108BD9-81ED-4DB2-BD59-A6C34878D82A}">
                    <a16:rowId xmlns:a16="http://schemas.microsoft.com/office/drawing/2014/main" val="4110420038"/>
                  </a:ext>
                </a:extLst>
              </a:tr>
              <a:tr h="670510">
                <a:tc>
                  <a:txBody>
                    <a:bodyPr/>
                    <a:lstStyle/>
                    <a:p>
                      <a:pPr marL="0" marR="0" algn="l">
                        <a:buFont typeface="+mj-lt"/>
                        <a:buNone/>
                      </a:pPr>
                      <a:r>
                        <a:rPr lang="en-US" sz="1200" b="1" i="0">
                          <a:solidFill>
                            <a:srgbClr val="222222"/>
                          </a:solidFill>
                          <a:effectLst/>
                          <a:latin typeface="Roboto" panose="02000000000000000000" pitchFamily="2" charset="0"/>
                          <a:ea typeface="Roboto" panose="02000000000000000000" pitchFamily="2" charset="0"/>
                        </a:rPr>
                        <a:t>1C: Our hospital governing board, in collaboration with leadership, ensures adequate resources to support patient safety (such as equipment, training, systems, personnel, and technology).</a:t>
                      </a:r>
                    </a:p>
                  </a:txBody>
                  <a:tcPr marL="121920" marR="121920" marT="60960" marB="60960"/>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a:solidFill>
                            <a:srgbClr val="222222"/>
                          </a:solidFill>
                          <a:effectLst/>
                          <a:latin typeface="Roboto" panose="02000000000000000000" pitchFamily="2" charset="0"/>
                          <a:ea typeface="Roboto" panose="02000000000000000000" pitchFamily="2" charset="0"/>
                        </a:rPr>
                        <a:t>Attestation Guide: no additional notes</a:t>
                      </a:r>
                      <a:endParaRPr lang="en-US" sz="1200" b="1" i="0">
                        <a:solidFill>
                          <a:srgbClr val="222222"/>
                        </a:solidFill>
                        <a:effectLst/>
                        <a:latin typeface="Roboto" panose="02000000000000000000" pitchFamily="2" charset="0"/>
                        <a:ea typeface="Roboto" panose="02000000000000000000" pitchFamily="2" charset="0"/>
                      </a:endParaRPr>
                    </a:p>
                    <a:p>
                      <a:pPr marL="742950" marR="0" lvl="1" indent="-285750" algn="l">
                        <a:buFont typeface="Arial" panose="020B0604020202020204" pitchFamily="34" charset="0"/>
                        <a:buChar char="•"/>
                      </a:pPr>
                      <a:r>
                        <a:rPr lang="en-US" sz="1200" b="1" i="0">
                          <a:solidFill>
                            <a:srgbClr val="222222"/>
                          </a:solidFill>
                          <a:effectLst/>
                          <a:latin typeface="Roboto" panose="02000000000000000000" pitchFamily="2" charset="0"/>
                          <a:ea typeface="Roboto" panose="02000000000000000000" pitchFamily="2" charset="0"/>
                        </a:rPr>
                        <a:t>Tangible ways to track this? </a:t>
                      </a:r>
                      <a:r>
                        <a:rPr lang="en-US" sz="1200" b="0" i="0">
                          <a:solidFill>
                            <a:srgbClr val="222222"/>
                          </a:solidFill>
                          <a:effectLst/>
                          <a:latin typeface="Roboto" panose="02000000000000000000" pitchFamily="2" charset="0"/>
                          <a:ea typeface="Roboto" panose="02000000000000000000" pitchFamily="2" charset="0"/>
                        </a:rPr>
                        <a:t>How to evidence, examples.</a:t>
                      </a:r>
                    </a:p>
                    <a:p>
                      <a:pPr marL="742950" marR="0" lvl="1" indent="-285750" algn="l">
                        <a:buFont typeface="Arial" panose="020B0604020202020204" pitchFamily="34" charset="0"/>
                        <a:buChar char="•"/>
                      </a:pPr>
                      <a:r>
                        <a:rPr lang="en-US" sz="1200" b="1" i="0">
                          <a:solidFill>
                            <a:srgbClr val="222222"/>
                          </a:solidFill>
                          <a:effectLst/>
                          <a:latin typeface="Roboto" panose="02000000000000000000" pitchFamily="2" charset="0"/>
                          <a:ea typeface="Roboto" panose="02000000000000000000" pitchFamily="2" charset="0"/>
                        </a:rPr>
                        <a:t>Escalation from frontline team needs up?  </a:t>
                      </a:r>
                      <a:r>
                        <a:rPr lang="en-US" sz="1200" b="0" i="0">
                          <a:solidFill>
                            <a:srgbClr val="222222"/>
                          </a:solidFill>
                          <a:effectLst/>
                          <a:latin typeface="Roboto" panose="02000000000000000000" pitchFamily="2" charset="0"/>
                          <a:ea typeface="Roboto" panose="02000000000000000000" pitchFamily="2" charset="0"/>
                        </a:rPr>
                        <a:t>Not required to meet PSSM but great to do. Leveraging tiered huddles, follow-through, tracking systems.</a:t>
                      </a:r>
                    </a:p>
                  </a:txBody>
                  <a:tcPr marL="121920" marR="121920" marT="60960" marB="60960"/>
                </a:tc>
                <a:extLst>
                  <a:ext uri="{0D108BD9-81ED-4DB2-BD59-A6C34878D82A}">
                    <a16:rowId xmlns:a16="http://schemas.microsoft.com/office/drawing/2014/main" val="1529636573"/>
                  </a:ext>
                </a:extLst>
              </a:tr>
            </a:tbl>
          </a:graphicData>
        </a:graphic>
      </p:graphicFrame>
      <p:sp>
        <p:nvSpPr>
          <p:cNvPr id="12" name="Title 3">
            <a:extLst>
              <a:ext uri="{FF2B5EF4-FFF2-40B4-BE49-F238E27FC236}">
                <a16:creationId xmlns:a16="http://schemas.microsoft.com/office/drawing/2014/main" id="{CFFB4971-8EB9-0C6A-A816-4DE26E59CC24}"/>
              </a:ext>
            </a:extLst>
          </p:cNvPr>
          <p:cNvSpPr>
            <a:spLocks noGrp="1"/>
          </p:cNvSpPr>
          <p:nvPr>
            <p:ph type="title"/>
          </p:nvPr>
        </p:nvSpPr>
        <p:spPr>
          <a:xfrm>
            <a:off x="812799" y="576197"/>
            <a:ext cx="11123828" cy="604533"/>
          </a:xfrm>
        </p:spPr>
        <p:txBody>
          <a:bodyPr lIns="91440" tIns="45720" rIns="91440" bIns="45720" anchor="t">
            <a:noAutofit/>
          </a:bodyPr>
          <a:lstStyle/>
          <a:p>
            <a:r>
              <a:rPr lang="en-US">
                <a:latin typeface="Roboto Medium"/>
                <a:ea typeface="Roboto Medium"/>
                <a:cs typeface="Roboto Medium"/>
              </a:rPr>
              <a:t>PSSM Challenges “vs” NAP Roadmap: CLG</a:t>
            </a:r>
          </a:p>
        </p:txBody>
      </p:sp>
      <p:pic>
        <p:nvPicPr>
          <p:cNvPr id="17" name="Picture 16" descr="A blue and white checklist&#10;&#10;Description automatically generated">
            <a:extLst>
              <a:ext uri="{FF2B5EF4-FFF2-40B4-BE49-F238E27FC236}">
                <a16:creationId xmlns:a16="http://schemas.microsoft.com/office/drawing/2014/main" id="{052413EE-B520-1BCD-FF38-E46514A732A3}"/>
              </a:ext>
            </a:extLst>
          </p:cNvPr>
          <p:cNvPicPr>
            <a:picLocks noChangeAspect="1"/>
          </p:cNvPicPr>
          <p:nvPr/>
        </p:nvPicPr>
        <p:blipFill>
          <a:blip r:embed="rId4"/>
          <a:stretch>
            <a:fillRect/>
          </a:stretch>
        </p:blipFill>
        <p:spPr>
          <a:xfrm>
            <a:off x="261941" y="3541401"/>
            <a:ext cx="6816733" cy="2623277"/>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799116E2-CC2A-C9E1-426A-363B28D276E2}"/>
              </a:ext>
            </a:extLst>
          </p:cNvPr>
          <p:cNvSpPr txBox="1"/>
          <p:nvPr/>
        </p:nvSpPr>
        <p:spPr>
          <a:xfrm>
            <a:off x="7240290" y="3210358"/>
            <a:ext cx="4310108" cy="3243708"/>
          </a:xfrm>
          <a:prstGeom prst="rect">
            <a:avLst/>
          </a:prstGeom>
          <a:noFill/>
          <a:ln>
            <a:solidFill>
              <a:schemeClr val="tx1"/>
            </a:solidFill>
          </a:ln>
          <a:effectLst/>
        </p:spPr>
        <p:txBody>
          <a:bodyPr wrap="square" lIns="91440" tIns="45720" rIns="91440" bIns="45720" anchor="t">
            <a:spAutoFit/>
          </a:bodyPr>
          <a:lstStyle/>
          <a:p>
            <a:pPr marL="0" marR="0" lvl="0" indent="0" algn="l" defTabSz="914400" rtl="0" eaLnBrk="1" fontAlgn="auto" latinLnBrk="0" hangingPunct="1">
              <a:lnSpc>
                <a:spcPct val="120000"/>
              </a:lnSpc>
              <a:spcBef>
                <a:spcPts val="900"/>
              </a:spcBef>
              <a:spcAft>
                <a:spcPts val="300"/>
              </a:spcAft>
              <a:buClrTx/>
              <a:buSzTx/>
              <a:buFontTx/>
              <a:buNone/>
              <a:tabLst>
                <a:tab pos="228600" algn="l"/>
                <a:tab pos="457200" algn="l"/>
              </a:tabLst>
              <a:defRPr/>
            </a:pPr>
            <a:r>
              <a:rPr kumimoji="0" lang="en-GB" sz="1100" b="0" i="0" u="none" strike="noStrike" kern="1200" cap="none" spc="0" normalizeH="0" baseline="0" noProof="0">
                <a:ln>
                  <a:noFill/>
                </a:ln>
                <a:solidFill>
                  <a:schemeClr val="tx1">
                    <a:lumMod val="50000"/>
                  </a:schemeClr>
                </a:solidFill>
                <a:effectLst/>
                <a:uLnTx/>
                <a:uFillTx/>
                <a:latin typeface="Roboto"/>
                <a:ea typeface="Roboto"/>
                <a:cs typeface="Times New Roman"/>
              </a:rPr>
              <a:t>NAP SA 2024 User Guidance:</a:t>
            </a:r>
            <a:endParaRPr lang="en-GB" sz="1100" b="0" i="0" u="none" strike="noStrike" kern="1200" cap="none" spc="0" normalizeH="0" baseline="0" noProof="0">
              <a:ln>
                <a:noFill/>
              </a:ln>
              <a:solidFill>
                <a:schemeClr val="tx1">
                  <a:lumMod val="50000"/>
                </a:schemeClr>
              </a:solidFill>
              <a:effectLst/>
              <a:uLnTx/>
              <a:uFillTx/>
              <a:latin typeface="Roboto"/>
              <a:ea typeface="Roboto"/>
              <a:cs typeface="Times New Roman"/>
            </a:endParaRPr>
          </a:p>
          <a:p>
            <a:pPr marL="342900" marR="0" lvl="0" indent="-342900" algn="l" defTabSz="914400" rtl="0" eaLnBrk="1" fontAlgn="auto" latinLnBrk="0" hangingPunct="1">
              <a:lnSpc>
                <a:spcPct val="120000"/>
              </a:lnSpc>
              <a:spcBef>
                <a:spcPts val="900"/>
              </a:spcBef>
              <a:spcAft>
                <a:spcPts val="300"/>
              </a:spcAft>
              <a:buClrTx/>
              <a:buSzTx/>
              <a:buFont typeface="Symbol" pitchFamily="2" charset="2"/>
              <a:buChar char=""/>
              <a:tabLst>
                <a:tab pos="228600" algn="l"/>
                <a:tab pos="457200" algn="l"/>
              </a:tabLst>
              <a:defRPr/>
            </a:pPr>
            <a:r>
              <a:rPr kumimoji="0" lang="en-GB" sz="1000" b="0" i="0" u="none" strike="noStrike" kern="1200" cap="none" spc="0" normalizeH="0" baseline="0" noProof="0">
                <a:ln>
                  <a:noFill/>
                </a:ln>
                <a:solidFill>
                  <a:schemeClr val="tx1">
                    <a:lumMod val="50000"/>
                  </a:schemeClr>
                </a:solidFill>
                <a:effectLst/>
                <a:uLnTx/>
                <a:uFillTx/>
                <a:latin typeface="Roboto"/>
                <a:ea typeface="Roboto"/>
                <a:cs typeface="Times New Roman"/>
              </a:rPr>
              <a:t>Goals: Patient safety goals target opportunities for improving safety and reducing harm and should be aspirational yet actionable, with specific measurable objectives. Each goal must include an aim statement with a bold or stretch target (“how much”) and a specified timeframe for achievement (“by when”). Examples:</a:t>
            </a:r>
            <a:endParaRPr lang="en-US" sz="1000" b="0" i="0" u="none" strike="noStrike" kern="1200" cap="none" spc="0" normalizeH="0" baseline="0" noProof="0">
              <a:ln>
                <a:noFill/>
              </a:ln>
              <a:solidFill>
                <a:schemeClr val="tx1">
                  <a:lumMod val="50000"/>
                </a:schemeClr>
              </a:solidFill>
              <a:effectLst/>
              <a:uLnTx/>
              <a:uFillTx/>
              <a:latin typeface="Roboto"/>
              <a:ea typeface="Roboto"/>
              <a:cs typeface="Times New Roman"/>
            </a:endParaRP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tab pos="228600" algn="l"/>
                <a:tab pos="457200" algn="l"/>
              </a:tabLst>
              <a:defRPr/>
            </a:pPr>
            <a:r>
              <a:rPr kumimoji="0" lang="en-GB" sz="1000" b="0" i="0" u="none" strike="noStrike" kern="1200" cap="none" spc="0" normalizeH="0" baseline="0" noProof="0">
                <a:ln>
                  <a:noFill/>
                </a:ln>
                <a:solidFill>
                  <a:schemeClr val="tx1">
                    <a:lumMod val="50000"/>
                  </a:schemeClr>
                </a:solidFill>
                <a:effectLst/>
                <a:uLnTx/>
                <a:uFillTx/>
                <a:latin typeface="Roboto"/>
                <a:ea typeface="Roboto"/>
                <a:cs typeface="Times New Roman"/>
              </a:rPr>
              <a:t>Zero Preventable Harm:</a:t>
            </a:r>
            <a:r>
              <a:rPr kumimoji="0" lang="en-GB" sz="1000" b="1" i="0" u="none" strike="noStrike" kern="1200" cap="none" spc="0" normalizeH="0" baseline="0" noProof="0">
                <a:ln>
                  <a:noFill/>
                </a:ln>
                <a:solidFill>
                  <a:schemeClr val="tx1">
                    <a:lumMod val="50000"/>
                  </a:schemeClr>
                </a:solidFill>
                <a:effectLst/>
                <a:uLnTx/>
                <a:uFillTx/>
                <a:latin typeface="Roboto"/>
                <a:ea typeface="Roboto"/>
                <a:cs typeface="Times New Roman"/>
              </a:rPr>
              <a:t> </a:t>
            </a:r>
            <a:r>
              <a:rPr kumimoji="0" lang="en-GB" sz="1000" b="0" i="0" u="none" strike="noStrike" kern="1200" cap="none" spc="0" normalizeH="0" baseline="0" noProof="0">
                <a:ln>
                  <a:noFill/>
                </a:ln>
                <a:solidFill>
                  <a:schemeClr val="tx1">
                    <a:lumMod val="50000"/>
                  </a:schemeClr>
                </a:solidFill>
                <a:effectLst/>
                <a:uLnTx/>
                <a:uFillTx/>
                <a:latin typeface="Roboto"/>
                <a:ea typeface="Roboto"/>
                <a:cs typeface="Times New Roman"/>
              </a:rPr>
              <a:t>This aligns the National Action Plan and with the World Health Organization, US Department of Health and Human Services, and Centers for Medicare &amp; Medicaid Services (CMS) strategies to publicly commit to the long-term and ultimate goal to reduce preventable harm to patients. </a:t>
            </a:r>
            <a:endParaRPr lang="en-US" sz="1000" b="0" i="0" u="none" strike="noStrike" kern="1200" cap="none" spc="0" normalizeH="0" baseline="0" noProof="0">
              <a:ln>
                <a:noFill/>
              </a:ln>
              <a:solidFill>
                <a:schemeClr val="tx1">
                  <a:lumMod val="50000"/>
                </a:schemeClr>
              </a:solidFill>
              <a:effectLst/>
              <a:uLnTx/>
              <a:uFillTx/>
              <a:latin typeface="Roboto"/>
              <a:ea typeface="Roboto"/>
              <a:cs typeface="Times New Roman"/>
            </a:endParaRP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tab pos="228600" algn="l"/>
                <a:tab pos="457200" algn="l"/>
              </a:tabLst>
              <a:defRPr/>
            </a:pPr>
            <a:r>
              <a:rPr kumimoji="0" lang="en-GB" sz="1000" b="0" i="0" u="none" strike="noStrike" kern="1200" cap="none" spc="0" normalizeH="0" baseline="0" noProof="0">
                <a:ln>
                  <a:noFill/>
                </a:ln>
                <a:solidFill>
                  <a:schemeClr val="tx1">
                    <a:lumMod val="50000"/>
                  </a:schemeClr>
                </a:solidFill>
                <a:effectLst/>
                <a:uLnTx/>
                <a:uFillTx/>
                <a:latin typeface="Roboto"/>
                <a:ea typeface="Roboto"/>
                <a:cs typeface="Times New Roman"/>
              </a:rPr>
              <a:t>Publicly Visible: Refers to a public declaration both internally (within the organization) and externally (patients and the broader community). Examples include website, bulletins, storyboards, patient resources, and marketing materials.</a:t>
            </a:r>
            <a:endParaRPr kumimoji="0" lang="en-US" sz="1000" b="0" i="0" u="none" strike="noStrike" kern="1200" cap="none" spc="0" normalizeH="0" baseline="0" noProof="0">
              <a:ln>
                <a:noFill/>
              </a:ln>
              <a:solidFill>
                <a:schemeClr val="tx1">
                  <a:lumMod val="50000"/>
                </a:schemeClr>
              </a:solidFill>
              <a:effectLst/>
              <a:uLnTx/>
              <a:uFillTx/>
              <a:latin typeface="Roboto"/>
              <a:ea typeface="Roboto"/>
              <a:cs typeface="Times New Roman"/>
            </a:endParaRPr>
          </a:p>
        </p:txBody>
      </p:sp>
    </p:spTree>
    <p:extLst>
      <p:ext uri="{BB962C8B-B14F-4D97-AF65-F5344CB8AC3E}">
        <p14:creationId xmlns:p14="http://schemas.microsoft.com/office/powerpoint/2010/main" val="3723132260"/>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E8BE10-290A-B682-A8D8-5F5115B02C74}"/>
              </a:ext>
            </a:extLst>
          </p:cNvPr>
          <p:cNvSpPr>
            <a:spLocks noGrp="1"/>
          </p:cNvSpPr>
          <p:nvPr>
            <p:ph type="title"/>
          </p:nvPr>
        </p:nvSpPr>
        <p:spPr>
          <a:xfrm>
            <a:off x="510212" y="576197"/>
            <a:ext cx="11042834" cy="1114491"/>
          </a:xfrm>
        </p:spPr>
        <p:txBody>
          <a:bodyPr/>
          <a:lstStyle/>
          <a:p>
            <a:r>
              <a:rPr lang="en-US" b="0">
                <a:latin typeface="Roboto Medium" panose="02000000000000000000" pitchFamily="2" charset="0"/>
                <a:cs typeface="Roboto Medium" panose="02000000000000000000" pitchFamily="2" charset="0"/>
              </a:rPr>
              <a:t>Continuing education credits</a:t>
            </a:r>
          </a:p>
        </p:txBody>
      </p:sp>
      <p:pic>
        <p:nvPicPr>
          <p:cNvPr id="5" name="Content Placeholder 4" descr="Logo&#10;&#10;Description automatically generated with medium confidence">
            <a:extLst>
              <a:ext uri="{FF2B5EF4-FFF2-40B4-BE49-F238E27FC236}">
                <a16:creationId xmlns:a16="http://schemas.microsoft.com/office/drawing/2014/main" id="{04A982B2-D8A9-6C05-A202-6FFE45DF7C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6625" y="1843088"/>
            <a:ext cx="3906907" cy="2684083"/>
          </a:xfrm>
        </p:spPr>
      </p:pic>
      <p:sp>
        <p:nvSpPr>
          <p:cNvPr id="6" name="TextBox 5">
            <a:extLst>
              <a:ext uri="{FF2B5EF4-FFF2-40B4-BE49-F238E27FC236}">
                <a16:creationId xmlns:a16="http://schemas.microsoft.com/office/drawing/2014/main" id="{5FD47680-F9F4-9E1A-8356-B23F7F53E0DB}"/>
              </a:ext>
            </a:extLst>
          </p:cNvPr>
          <p:cNvSpPr txBox="1"/>
          <p:nvPr/>
        </p:nvSpPr>
        <p:spPr>
          <a:xfrm>
            <a:off x="575734" y="1690688"/>
            <a:ext cx="6146800" cy="39703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A5A5A5">
                    <a:lumMod val="50000"/>
                  </a:srgbClr>
                </a:solidFill>
                <a:effectLst/>
                <a:uLnTx/>
                <a:uFillTx/>
                <a:latin typeface="Roboto" panose="02000000000000000000" pitchFamily="2" charset="0"/>
                <a:ea typeface="Calibri" panose="020F0502020204030204" pitchFamily="34" charset="0"/>
                <a:cs typeface="Arial" panose="020B0604020202020204" pitchFamily="34" charset="0"/>
              </a:rPr>
              <a:t>In support of improving patient care, the Institute for Healthcare Improvement is jointly accredited by the Accreditation Council for Continuing Medical Education (ACCME), the Accreditation Council for Pharmacy Education (ACPE), and the American Nurses Credentialing Center (ANCC), to provide continuing education for the healthcare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1" u="none" strike="noStrike" kern="1200" cap="none" spc="0" normalizeH="0" baseline="0" noProof="0" dirty="0">
              <a:ln>
                <a:noFill/>
              </a:ln>
              <a:solidFill>
                <a:srgbClr val="A5A5A5">
                  <a:lumMod val="50000"/>
                </a:srgbClr>
              </a:solidFill>
              <a:effectLst/>
              <a:uLnTx/>
              <a:uFillTx/>
              <a:latin typeface="Roboto" panose="02000000000000000000" pitchFamily="2" charset="0"/>
              <a:ea typeface="+mn-ea"/>
              <a:cs typeface="Arial" panose="020B0604020202020204" pitchFamily="34" charset="0"/>
            </a:endParaRPr>
          </a:p>
          <a:p>
            <a:pPr>
              <a:defRPr/>
            </a:pPr>
            <a:r>
              <a:rPr kumimoji="0" lang="en-US" b="0" i="0" u="none" strike="noStrike" kern="1200" cap="none" spc="0" normalizeH="0" baseline="0" noProof="0" dirty="0">
                <a:ln>
                  <a:noFill/>
                </a:ln>
                <a:effectLst/>
                <a:uLnTx/>
                <a:uFillTx/>
                <a:latin typeface="Roboto"/>
                <a:ea typeface="Roboto"/>
                <a:cs typeface="Arial"/>
              </a:rPr>
              <a:t>This activity is approved to provide </a:t>
            </a:r>
            <a:r>
              <a:rPr lang="en-US" dirty="0">
                <a:latin typeface="Roboto"/>
                <a:ea typeface="Roboto"/>
                <a:cs typeface="Arial"/>
              </a:rPr>
              <a:t>1 credit for</a:t>
            </a:r>
            <a:r>
              <a:rPr kumimoji="0" lang="en-US" b="0" i="0" u="none" strike="noStrike" kern="1200" cap="none" spc="0" normalizeH="0" baseline="0" noProof="0" dirty="0">
                <a:ln>
                  <a:noFill/>
                </a:ln>
                <a:effectLst/>
                <a:uLnTx/>
                <a:uFillTx/>
                <a:latin typeface="Roboto"/>
                <a:ea typeface="Roboto"/>
                <a:cs typeface="Arial"/>
              </a:rPr>
              <a:t> physicians, nurses, and Certified Professional in Patient Safety (CPPS) recertification.</a:t>
            </a:r>
            <a:endParaRPr lang="en-US" b="0" i="0" u="none" strike="noStrike" kern="1200" cap="none" spc="0" normalizeH="0" baseline="0" noProof="0" dirty="0">
              <a:ln>
                <a:noFill/>
              </a:ln>
              <a:effectLst/>
              <a:uLnTx/>
              <a:uFillTx/>
              <a:latin typeface="Roboto"/>
              <a:ea typeface="Roboto"/>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effectLst/>
              <a:uLnTx/>
              <a:uFillTx/>
              <a:latin typeface="Roboto" panose="02000000000000000000" pitchFamily="2" charset="0"/>
              <a:ea typeface="+mn-ea"/>
              <a:cs typeface="Arial" panose="020B0604020202020204" pitchFamily="34" charset="0"/>
            </a:endParaRPr>
          </a:p>
          <a:p>
            <a:pPr>
              <a:defRPr/>
            </a:pPr>
            <a:r>
              <a:rPr lang="en-US" dirty="0">
                <a:latin typeface="Roboto"/>
                <a:ea typeface="Roboto"/>
                <a:cs typeface="Arial"/>
              </a:rPr>
              <a:t>Instructions to claim continuing education credits will be provided following today's program.</a:t>
            </a:r>
            <a:endParaRPr lang="en-US" dirty="0">
              <a:latin typeface="Roboto" panose="02000000000000000000" pitchFamily="2" charset="0"/>
              <a:ea typeface="Roboto"/>
              <a:cs typeface="Arial" panose="020B0604020202020204" pitchFamily="34" charset="0"/>
            </a:endParaRPr>
          </a:p>
        </p:txBody>
      </p:sp>
    </p:spTree>
    <p:extLst>
      <p:ext uri="{BB962C8B-B14F-4D97-AF65-F5344CB8AC3E}">
        <p14:creationId xmlns:p14="http://schemas.microsoft.com/office/powerpoint/2010/main" val="243172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028FCA7-33CF-8FD2-674E-DE1A56D4E082}"/>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4" name="Rectangle 3">
            <a:extLst>
              <a:ext uri="{FF2B5EF4-FFF2-40B4-BE49-F238E27FC236}">
                <a16:creationId xmlns:a16="http://schemas.microsoft.com/office/drawing/2014/main" id="{4BB1D7CA-668D-0882-5E4B-68AE0BE94612}"/>
              </a:ext>
            </a:extLst>
          </p:cNvPr>
          <p:cNvSpPr/>
          <p:nvPr>
            <p:custDataLst>
              <p:tags r:id="rId3"/>
            </p:custDataLst>
          </p:nvPr>
        </p:nvSpPr>
        <p:spPr>
          <a:xfrm>
            <a:off x="3084097" y="1000897"/>
            <a:ext cx="7983018" cy="3855308"/>
          </a:xfrm>
          <a:prstGeom prst="rect">
            <a:avLst/>
          </a:prstGeom>
          <a:noFill/>
          <a:ln>
            <a:solidFill>
              <a:srgbClr val="FFFFFF"/>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4000">
                <a:solidFill>
                  <a:schemeClr val="tx2"/>
                </a:solidFill>
                <a:latin typeface="Roboto Medium"/>
                <a:ea typeface="Roboto Medium"/>
                <a:cs typeface="Roboto Medium"/>
              </a:rPr>
              <a:t>The National Action Plan and/or PSSM area that we find most challenging and would like additional support...</a:t>
            </a:r>
          </a:p>
        </p:txBody>
      </p:sp>
      <p:pic>
        <p:nvPicPr>
          <p:cNvPr id="7" name="Graphic 6">
            <a:extLst>
              <a:ext uri="{FF2B5EF4-FFF2-40B4-BE49-F238E27FC236}">
                <a16:creationId xmlns:a16="http://schemas.microsoft.com/office/drawing/2014/main" id="{705B9E7B-4B44-DD2D-1A89-D661E8F0274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96462" y="6190785"/>
            <a:ext cx="296462" cy="296462"/>
          </a:xfrm>
          <a:prstGeom prst="rect">
            <a:avLst/>
          </a:prstGeom>
        </p:spPr>
      </p:pic>
      <p:pic>
        <p:nvPicPr>
          <p:cNvPr id="10" name="Graphic 9">
            <a:extLst>
              <a:ext uri="{FF2B5EF4-FFF2-40B4-BE49-F238E27FC236}">
                <a16:creationId xmlns:a16="http://schemas.microsoft.com/office/drawing/2014/main" id="{BD1BA82B-975D-8317-7C93-8638A2A72427}"/>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3176182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8EE8C8A-56C5-C5BD-7DC6-85885A8D85F2}"/>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4" name="Rectangle 3">
            <a:extLst>
              <a:ext uri="{FF2B5EF4-FFF2-40B4-BE49-F238E27FC236}">
                <a16:creationId xmlns:a16="http://schemas.microsoft.com/office/drawing/2014/main" id="{20DED830-FFD0-C04E-A635-1D63B6E6FA69}"/>
              </a:ext>
            </a:extLst>
          </p:cNvPr>
          <p:cNvSpPr/>
          <p:nvPr>
            <p:custDataLst>
              <p:tags r:id="rId3"/>
            </p:custDataLst>
          </p:nvPr>
        </p:nvSpPr>
        <p:spPr>
          <a:xfrm>
            <a:off x="3112851" y="1000897"/>
            <a:ext cx="8486226" cy="3855308"/>
          </a:xfrm>
          <a:prstGeom prst="rect">
            <a:avLst/>
          </a:prstGeom>
          <a:noFill/>
          <a:ln>
            <a:solidFill>
              <a:srgbClr val="FFFFFF"/>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a:solidFill>
                  <a:schemeClr val="tx2"/>
                </a:solidFill>
                <a:latin typeface="Roboto Medium"/>
                <a:ea typeface="Roboto Medium"/>
                <a:cs typeface="Roboto Medium"/>
              </a:rPr>
              <a:t>Please identify any specific areas of interest for Session 2: Culture, Leadership, and Governance practices:</a:t>
            </a:r>
          </a:p>
        </p:txBody>
      </p:sp>
      <p:pic>
        <p:nvPicPr>
          <p:cNvPr id="7" name="Graphic 6">
            <a:extLst>
              <a:ext uri="{FF2B5EF4-FFF2-40B4-BE49-F238E27FC236}">
                <a16:creationId xmlns:a16="http://schemas.microsoft.com/office/drawing/2014/main" id="{F8AA88E7-6FBF-B7D8-EEB2-26E9AA50C2F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96462" y="6190785"/>
            <a:ext cx="296462" cy="296462"/>
          </a:xfrm>
          <a:prstGeom prst="rect">
            <a:avLst/>
          </a:prstGeom>
        </p:spPr>
      </p:pic>
      <p:pic>
        <p:nvPicPr>
          <p:cNvPr id="10" name="Graphic 9">
            <a:extLst>
              <a:ext uri="{FF2B5EF4-FFF2-40B4-BE49-F238E27FC236}">
                <a16:creationId xmlns:a16="http://schemas.microsoft.com/office/drawing/2014/main" id="{C89413CE-C123-1F66-6204-1A61FA33E5E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3683423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8D497A-F71E-F541-0930-7732143C7DCD}"/>
              </a:ext>
            </a:extLst>
          </p:cNvPr>
          <p:cNvSpPr>
            <a:spLocks noGrp="1"/>
          </p:cNvSpPr>
          <p:nvPr>
            <p:ph type="title"/>
          </p:nvPr>
        </p:nvSpPr>
        <p:spPr>
          <a:xfrm>
            <a:off x="506896" y="606287"/>
            <a:ext cx="4265129" cy="1152939"/>
          </a:xfrm>
        </p:spPr>
        <p:txBody>
          <a:bodyPr lIns="91440" tIns="45720" rIns="91440" bIns="45720" anchor="t">
            <a:normAutofit fontScale="90000"/>
          </a:bodyPr>
          <a:lstStyle/>
          <a:p>
            <a:r>
              <a:rPr lang="en-US" sz="4000">
                <a:latin typeface="Roboto Medium"/>
                <a:ea typeface="Roboto Medium"/>
                <a:cs typeface="Roboto Medium"/>
              </a:rPr>
              <a:t>Actions to Consider</a:t>
            </a:r>
          </a:p>
        </p:txBody>
      </p:sp>
      <p:graphicFrame>
        <p:nvGraphicFramePr>
          <p:cNvPr id="9" name="Content Placeholder 5">
            <a:extLst>
              <a:ext uri="{FF2B5EF4-FFF2-40B4-BE49-F238E27FC236}">
                <a16:creationId xmlns:a16="http://schemas.microsoft.com/office/drawing/2014/main" id="{F13A7843-664E-0ED1-19D4-44EF758A03AF}"/>
              </a:ext>
            </a:extLst>
          </p:cNvPr>
          <p:cNvGraphicFramePr>
            <a:graphicFrameLocks noGrp="1"/>
          </p:cNvGraphicFramePr>
          <p:nvPr>
            <p:ph idx="1"/>
            <p:extLst>
              <p:ext uri="{D42A27DB-BD31-4B8C-83A1-F6EECF244321}">
                <p14:modId xmlns:p14="http://schemas.microsoft.com/office/powerpoint/2010/main" val="456336784"/>
              </p:ext>
            </p:extLst>
          </p:nvPr>
        </p:nvGraphicFramePr>
        <p:xfrm>
          <a:off x="5489308" y="1435135"/>
          <a:ext cx="5309872" cy="4841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a:extLst>
              <a:ext uri="{FF2B5EF4-FFF2-40B4-BE49-F238E27FC236}">
                <a16:creationId xmlns:a16="http://schemas.microsoft.com/office/drawing/2014/main" id="{0EC3831C-EDBC-11DB-EE0D-5F82AF8534DB}"/>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5F5B7A5-34A7-4AB0-A34F-A4DF2002FA98}" type="slidenum">
              <a:rPr kumimoji="0" lang="en-US" sz="1800" b="0" i="0" u="none" strike="noStrike" kern="1200" cap="none" spc="0" normalizeH="0" baseline="0" noProof="0" smtClean="0">
                <a:ln>
                  <a:noFill/>
                </a:ln>
                <a:solidFill>
                  <a:srgbClr val="455560"/>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32</a:t>
            </a:fld>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pic>
        <p:nvPicPr>
          <p:cNvPr id="2" name="Picture 1">
            <a:extLst>
              <a:ext uri="{FF2B5EF4-FFF2-40B4-BE49-F238E27FC236}">
                <a16:creationId xmlns:a16="http://schemas.microsoft.com/office/drawing/2014/main" id="{F04C1811-4D1F-1990-B46E-0A746C88595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5688" y="2009272"/>
            <a:ext cx="3429001" cy="3429001"/>
          </a:xfrm>
          <a:prstGeom prst="rect">
            <a:avLst/>
          </a:prstGeom>
        </p:spPr>
      </p:pic>
    </p:spTree>
    <p:extLst>
      <p:ext uri="{BB962C8B-B14F-4D97-AF65-F5344CB8AC3E}">
        <p14:creationId xmlns:p14="http://schemas.microsoft.com/office/powerpoint/2010/main" val="1233365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2F98-B444-7C23-B689-F43F4B80FE05}"/>
              </a:ext>
            </a:extLst>
          </p:cNvPr>
          <p:cNvSpPr>
            <a:spLocks noGrp="1"/>
          </p:cNvSpPr>
          <p:nvPr>
            <p:ph type="title" idx="4294967295"/>
          </p:nvPr>
        </p:nvSpPr>
        <p:spPr>
          <a:xfrm>
            <a:off x="332955" y="205697"/>
            <a:ext cx="11042650" cy="1114425"/>
          </a:xfrm>
          <a:prstGeom prst="rect">
            <a:avLst/>
          </a:prstGeom>
        </p:spPr>
        <p:txBody>
          <a:bodyPr lIns="91440" tIns="45720" rIns="91440" bIns="45720" anchor="t"/>
          <a:lstStyle/>
          <a:p>
            <a:r>
              <a:rPr lang="en-US" sz="4000" dirty="0">
                <a:latin typeface="Roboto Medium"/>
                <a:ea typeface="Roboto Medium"/>
                <a:cs typeface="Roboto Medium"/>
              </a:rPr>
              <a:t>Core IHI Resources</a:t>
            </a:r>
          </a:p>
        </p:txBody>
      </p:sp>
      <p:graphicFrame>
        <p:nvGraphicFramePr>
          <p:cNvPr id="5" name="Table 4">
            <a:extLst>
              <a:ext uri="{FF2B5EF4-FFF2-40B4-BE49-F238E27FC236}">
                <a16:creationId xmlns:a16="http://schemas.microsoft.com/office/drawing/2014/main" id="{F7240C0C-0C84-9B32-B2C8-98B9683A60DA}"/>
              </a:ext>
            </a:extLst>
          </p:cNvPr>
          <p:cNvGraphicFramePr>
            <a:graphicFrameLocks noGrp="1"/>
          </p:cNvGraphicFramePr>
          <p:nvPr>
            <p:extLst>
              <p:ext uri="{D42A27DB-BD31-4B8C-83A1-F6EECF244321}">
                <p14:modId xmlns:p14="http://schemas.microsoft.com/office/powerpoint/2010/main" val="575214521"/>
              </p:ext>
            </p:extLst>
          </p:nvPr>
        </p:nvGraphicFramePr>
        <p:xfrm>
          <a:off x="530821" y="1320122"/>
          <a:ext cx="10844784" cy="5217160"/>
        </p:xfrm>
        <a:graphic>
          <a:graphicData uri="http://schemas.openxmlformats.org/drawingml/2006/table">
            <a:tbl>
              <a:tblPr firstRow="1" bandRow="1">
                <a:tableStyleId>{5C22544A-7EE6-4342-B048-85BDC9FD1C3A}</a:tableStyleId>
              </a:tblPr>
              <a:tblGrid>
                <a:gridCol w="10844784">
                  <a:extLst>
                    <a:ext uri="{9D8B030D-6E8A-4147-A177-3AD203B41FA5}">
                      <a16:colId xmlns:a16="http://schemas.microsoft.com/office/drawing/2014/main" val="2899560234"/>
                    </a:ext>
                  </a:extLst>
                </a:gridCol>
              </a:tblGrid>
              <a:tr h="370840">
                <a:tc>
                  <a:txBody>
                    <a:bodyPr/>
                    <a:lstStyle/>
                    <a:p>
                      <a:r>
                        <a:rPr lang="en-US" sz="1600"/>
                        <a:t>Domains</a:t>
                      </a:r>
                    </a:p>
                  </a:txBody>
                  <a:tcPr/>
                </a:tc>
                <a:extLst>
                  <a:ext uri="{0D108BD9-81ED-4DB2-BD59-A6C34878D82A}">
                    <a16:rowId xmlns:a16="http://schemas.microsoft.com/office/drawing/2014/main" val="421678595"/>
                  </a:ext>
                </a:extLst>
              </a:tr>
              <a:tr h="370840">
                <a:tc>
                  <a:txBody>
                    <a:bodyPr/>
                    <a:lstStyle/>
                    <a:p>
                      <a:r>
                        <a:rPr lang="en-US" sz="1600" b="1">
                          <a:latin typeface="Roboto"/>
                        </a:rPr>
                        <a:t>1: </a:t>
                      </a:r>
                      <a:r>
                        <a:rPr lang="en-US" sz="1600" b="0">
                          <a:latin typeface="Roboto"/>
                          <a:ea typeface="Roboto Medium"/>
                          <a:cs typeface="Roboto Medium"/>
                        </a:rPr>
                        <a:t>Leadership Commitment to Eliminating Preventable Harm</a:t>
                      </a:r>
                    </a:p>
                    <a:p>
                      <a:pPr marL="285750" indent="-285750">
                        <a:buFont typeface="Arial" panose="020B0604020202020204" pitchFamily="34" charset="0"/>
                        <a:buChar char="•"/>
                      </a:pPr>
                      <a:r>
                        <a:rPr lang="en-US" sz="1600" b="0">
                          <a:latin typeface="Roboto"/>
                        </a:rPr>
                        <a:t>NAP Online Assessment Tool</a:t>
                      </a:r>
                    </a:p>
                    <a:p>
                      <a:pPr marL="285750" indent="-285750">
                        <a:buFont typeface="Arial" panose="020B0604020202020204" pitchFamily="34" charset="0"/>
                        <a:buChar char="•"/>
                      </a:pPr>
                      <a:r>
                        <a:rPr lang="en-US" sz="1600" b="0">
                          <a:latin typeface="Roboto"/>
                        </a:rPr>
                        <a:t>Leading a Culture of Safety: A Blueprint for Leaders</a:t>
                      </a:r>
                    </a:p>
                    <a:p>
                      <a:pPr marL="285750" indent="-285750">
                        <a:buFont typeface="Arial" panose="020B0604020202020204" pitchFamily="34" charset="0"/>
                        <a:buChar char="•"/>
                      </a:pPr>
                      <a:r>
                        <a:rPr lang="en-US" sz="1600" b="0">
                          <a:latin typeface="Roboto"/>
                        </a:rPr>
                        <a:t>Framework for Effective Governance of Health System Quality</a:t>
                      </a:r>
                    </a:p>
                  </a:txBody>
                  <a:tcPr/>
                </a:tc>
                <a:extLst>
                  <a:ext uri="{0D108BD9-81ED-4DB2-BD59-A6C34878D82A}">
                    <a16:rowId xmlns:a16="http://schemas.microsoft.com/office/drawing/2014/main" val="3040181150"/>
                  </a:ext>
                </a:extLst>
              </a:tr>
              <a:tr h="370840">
                <a:tc>
                  <a:txBody>
                    <a:bodyPr/>
                    <a:lstStyle/>
                    <a:p>
                      <a:r>
                        <a:rPr lang="en-US" sz="1600" b="1">
                          <a:latin typeface="Roboto"/>
                        </a:rPr>
                        <a:t>2: </a:t>
                      </a:r>
                      <a:r>
                        <a:rPr lang="en-US" sz="1600" b="0">
                          <a:latin typeface="Roboto"/>
                          <a:ea typeface="Roboto Medium"/>
                          <a:cs typeface="Roboto Medium"/>
                        </a:rPr>
                        <a:t>Strategic Planning &amp; Organizational Policy</a:t>
                      </a:r>
                    </a:p>
                    <a:p>
                      <a:pPr marL="285750" indent="-285750">
                        <a:buFont typeface="Arial" panose="020B0604020202020204" pitchFamily="34" charset="0"/>
                        <a:buChar char="•"/>
                      </a:pPr>
                      <a:r>
                        <a:rPr lang="en-US" sz="1600">
                          <a:latin typeface="Roboto"/>
                        </a:rPr>
                        <a:t>Open School; Patient Safety Executive Program, CPPS Certification </a:t>
                      </a:r>
                    </a:p>
                  </a:txBody>
                  <a:tcPr/>
                </a:tc>
                <a:extLst>
                  <a:ext uri="{0D108BD9-81ED-4DB2-BD59-A6C34878D82A}">
                    <a16:rowId xmlns:a16="http://schemas.microsoft.com/office/drawing/2014/main" val="3770865828"/>
                  </a:ext>
                </a:extLst>
              </a:tr>
              <a:tr h="370840">
                <a:tc>
                  <a:txBody>
                    <a:bodyPr/>
                    <a:lstStyle/>
                    <a:p>
                      <a:r>
                        <a:rPr lang="en-US" sz="1600" b="1">
                          <a:latin typeface="Roboto"/>
                          <a:ea typeface="Roboto Medium"/>
                          <a:cs typeface="Roboto Medium"/>
                        </a:rPr>
                        <a:t>3: </a:t>
                      </a:r>
                      <a:r>
                        <a:rPr lang="en-US" sz="1600" b="0">
                          <a:latin typeface="Roboto"/>
                          <a:ea typeface="Roboto Medium"/>
                          <a:cs typeface="Roboto Medium"/>
                        </a:rPr>
                        <a:t>Culture of Safety &amp; Learning Health System</a:t>
                      </a:r>
                    </a:p>
                    <a:p>
                      <a:pPr marL="285750" indent="-285750">
                        <a:buFont typeface="Arial" panose="020B0604020202020204" pitchFamily="34" charset="0"/>
                        <a:buChar char="•"/>
                      </a:pPr>
                      <a:r>
                        <a:rPr lang="en-US" sz="1600">
                          <a:latin typeface="Roboto"/>
                        </a:rPr>
                        <a:t>Leading A Culture of Safety: A Blueprint for Leaders</a:t>
                      </a:r>
                    </a:p>
                    <a:p>
                      <a:pPr marL="285750" indent="-285750">
                        <a:buFont typeface="Arial" panose="020B0604020202020204" pitchFamily="34" charset="0"/>
                        <a:buChar char="•"/>
                      </a:pPr>
                      <a:r>
                        <a:rPr lang="en-US" sz="1600">
                          <a:latin typeface="Roboto"/>
                        </a:rPr>
                        <a:t>RCA2 Toolkit &amp; Online Course with Coaching;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Roboto"/>
                        </a:rPr>
                        <a:t>Model for Improvement, PDSAs; Patient Safety &amp; QI Essentials Toolkits </a:t>
                      </a:r>
                    </a:p>
                    <a:p>
                      <a:pPr marL="285750" indent="-285750">
                        <a:buFont typeface="Arial" panose="020B0604020202020204" pitchFamily="34" charset="0"/>
                        <a:buChar char="•"/>
                      </a:pPr>
                      <a:r>
                        <a:rPr lang="en-US" sz="1600">
                          <a:latin typeface="Roboto"/>
                        </a:rPr>
                        <a:t>Certified Professional in Patient Safety (CPPS) and Human Factors in Healthcare (CPHFH) programs</a:t>
                      </a:r>
                    </a:p>
                    <a:p>
                      <a:pPr marL="285750" indent="-285750">
                        <a:buFont typeface="Arial" panose="020B0604020202020204" pitchFamily="34" charset="0"/>
                        <a:buChar char="•"/>
                      </a:pPr>
                      <a:r>
                        <a:rPr lang="en-US" sz="1600">
                          <a:latin typeface="Roboto"/>
                        </a:rPr>
                        <a:t>Care Operating System</a:t>
                      </a:r>
                    </a:p>
                  </a:txBody>
                  <a:tcPr/>
                </a:tc>
                <a:extLst>
                  <a:ext uri="{0D108BD9-81ED-4DB2-BD59-A6C34878D82A}">
                    <a16:rowId xmlns:a16="http://schemas.microsoft.com/office/drawing/2014/main" val="1448687026"/>
                  </a:ext>
                </a:extLst>
              </a:tr>
              <a:tr h="370840">
                <a:tc>
                  <a:txBody>
                    <a:bodyPr/>
                    <a:lstStyle/>
                    <a:p>
                      <a:r>
                        <a:rPr lang="en-US" sz="1600" b="1">
                          <a:latin typeface="Roboto"/>
                        </a:rPr>
                        <a:t>4</a:t>
                      </a:r>
                      <a:r>
                        <a:rPr lang="en-US" sz="1600" b="0">
                          <a:latin typeface="Roboto"/>
                          <a:ea typeface="Roboto Medium"/>
                          <a:cs typeface="Roboto Medium"/>
                        </a:rPr>
                        <a:t>: Accountability &amp; Transparency</a:t>
                      </a:r>
                    </a:p>
                    <a:p>
                      <a:pPr marL="285750" indent="-285750">
                        <a:buFont typeface="Arial" panose="020B0604020202020204" pitchFamily="34" charset="0"/>
                        <a:buChar char="•"/>
                      </a:pPr>
                      <a:r>
                        <a:rPr lang="en-US" sz="1600">
                          <a:latin typeface="Roboto"/>
                        </a:rPr>
                        <a:t>Communication and resolution program (e.g., CANDOR)</a:t>
                      </a:r>
                    </a:p>
                    <a:p>
                      <a:pPr marL="285750" indent="-285750">
                        <a:buFont typeface="Arial" panose="020B0604020202020204" pitchFamily="34" charset="0"/>
                        <a:buChar char="•"/>
                      </a:pPr>
                      <a:r>
                        <a:rPr lang="en-US" sz="1600">
                          <a:latin typeface="Roboto"/>
                        </a:rPr>
                        <a:t>Lucian Leape Institute Transparency Report</a:t>
                      </a:r>
                    </a:p>
                  </a:txBody>
                  <a:tcPr/>
                </a:tc>
                <a:extLst>
                  <a:ext uri="{0D108BD9-81ED-4DB2-BD59-A6C34878D82A}">
                    <a16:rowId xmlns:a16="http://schemas.microsoft.com/office/drawing/2014/main" val="2966623112"/>
                  </a:ext>
                </a:extLst>
              </a:tr>
              <a:tr h="370840">
                <a:tc>
                  <a:txBody>
                    <a:bodyPr/>
                    <a:lstStyle/>
                    <a:p>
                      <a:r>
                        <a:rPr lang="en-US" sz="1600" b="1">
                          <a:latin typeface="Roboto"/>
                          <a:ea typeface="Roboto Medium"/>
                          <a:cs typeface="Roboto Medium"/>
                        </a:rPr>
                        <a:t>5: </a:t>
                      </a:r>
                      <a:r>
                        <a:rPr lang="en-US" sz="1600" b="0">
                          <a:latin typeface="Roboto"/>
                          <a:ea typeface="Roboto Medium"/>
                          <a:cs typeface="Roboto Medium"/>
                        </a:rPr>
                        <a:t>Patient &amp; Family Engagement </a:t>
                      </a:r>
                    </a:p>
                    <a:p>
                      <a:pPr marL="285750" indent="-285750">
                        <a:buFont typeface="Arial" panose="020B0604020202020204" pitchFamily="34" charset="0"/>
                        <a:buChar char="•"/>
                      </a:pPr>
                      <a:r>
                        <a:rPr lang="en-US" sz="1600" b="0">
                          <a:latin typeface="Roboto"/>
                        </a:rPr>
                        <a:t>Ask Me 3, The Conversation Project, What Matters to You, Age Friendly Care &amp; Certification, Always Event Toolkit</a:t>
                      </a:r>
                    </a:p>
                    <a:p>
                      <a:endParaRPr lang="en-US" sz="1600" b="1">
                        <a:latin typeface="Roboto"/>
                      </a:endParaRPr>
                    </a:p>
                  </a:txBody>
                  <a:tcPr/>
                </a:tc>
                <a:extLst>
                  <a:ext uri="{0D108BD9-81ED-4DB2-BD59-A6C34878D82A}">
                    <a16:rowId xmlns:a16="http://schemas.microsoft.com/office/drawing/2014/main" val="3340191766"/>
                  </a:ext>
                </a:extLst>
              </a:tr>
            </a:tbl>
          </a:graphicData>
        </a:graphic>
      </p:graphicFrame>
    </p:spTree>
    <p:extLst>
      <p:ext uri="{BB962C8B-B14F-4D97-AF65-F5344CB8AC3E}">
        <p14:creationId xmlns:p14="http://schemas.microsoft.com/office/powerpoint/2010/main" val="915231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EBCA-C681-43DF-9D5B-A03299386BA2}"/>
              </a:ext>
            </a:extLst>
          </p:cNvPr>
          <p:cNvSpPr>
            <a:spLocks noGrp="1"/>
          </p:cNvSpPr>
          <p:nvPr>
            <p:ph type="ctrTitle"/>
          </p:nvPr>
        </p:nvSpPr>
        <p:spPr>
          <a:xfrm>
            <a:off x="360243" y="1837541"/>
            <a:ext cx="5669621" cy="1424527"/>
          </a:xfrm>
        </p:spPr>
        <p:txBody>
          <a:bodyPr lIns="91440" tIns="45720" rIns="91440" bIns="45720" anchor="t">
            <a:noAutofit/>
          </a:bodyPr>
          <a:lstStyle/>
          <a:p>
            <a:pPr>
              <a:lnSpc>
                <a:spcPts val="4267"/>
              </a:lnSpc>
              <a:spcBef>
                <a:spcPts val="0"/>
              </a:spcBef>
              <a:spcAft>
                <a:spcPts val="1280"/>
              </a:spcAft>
            </a:pPr>
            <a:r>
              <a:rPr lang="en-US" sz="4267"/>
              <a:t>IHI Patient Safety</a:t>
            </a:r>
            <a:br>
              <a:rPr lang="en-US" sz="4267"/>
            </a:br>
            <a:r>
              <a:rPr lang="en-US" sz="4267"/>
              <a:t>Learning Series</a:t>
            </a:r>
          </a:p>
        </p:txBody>
      </p:sp>
      <p:sp>
        <p:nvSpPr>
          <p:cNvPr id="4" name="Text Placeholder 3">
            <a:extLst>
              <a:ext uri="{FF2B5EF4-FFF2-40B4-BE49-F238E27FC236}">
                <a16:creationId xmlns:a16="http://schemas.microsoft.com/office/drawing/2014/main" id="{AB6479A0-91EB-CD79-C209-D9A41BC0E512}"/>
              </a:ext>
            </a:extLst>
          </p:cNvPr>
          <p:cNvSpPr>
            <a:spLocks noGrp="1"/>
          </p:cNvSpPr>
          <p:nvPr>
            <p:ph type="body" sz="quarter" idx="11"/>
          </p:nvPr>
        </p:nvSpPr>
        <p:spPr>
          <a:xfrm>
            <a:off x="360243" y="3240040"/>
            <a:ext cx="4937897" cy="850731"/>
          </a:xfrm>
        </p:spPr>
        <p:txBody>
          <a:bodyPr lIns="97536" tIns="48768" rIns="97536" bIns="48768" anchor="t"/>
          <a:lstStyle/>
          <a:p>
            <a:r>
              <a:rPr lang="en-US" sz="2200" u="sng">
                <a:latin typeface="Roboto"/>
                <a:ea typeface="Roboto"/>
                <a:cs typeface="Roboto"/>
              </a:rPr>
              <a:t>Next Session</a:t>
            </a:r>
            <a:r>
              <a:rPr lang="en-US" sz="2200">
                <a:latin typeface="Roboto"/>
                <a:ea typeface="Roboto"/>
                <a:cs typeface="Roboto"/>
              </a:rPr>
              <a:t>: Understanding the Impact of Culture, Leadership, and Governance on Safety</a:t>
            </a:r>
          </a:p>
          <a:p>
            <a:pPr>
              <a:lnSpc>
                <a:spcPct val="100000"/>
              </a:lnSpc>
              <a:spcBef>
                <a:spcPts val="0"/>
              </a:spcBef>
            </a:pPr>
            <a:endParaRPr lang="en-US" sz="2550">
              <a:latin typeface="Roboto Medium"/>
              <a:ea typeface="Roboto Medium"/>
              <a:cs typeface="Roboto Medium"/>
            </a:endParaRPr>
          </a:p>
          <a:p>
            <a:endParaRPr lang="en-US"/>
          </a:p>
        </p:txBody>
      </p:sp>
      <p:pic>
        <p:nvPicPr>
          <p:cNvPr id="12" name="Picture 11" descr="A group of people clapping at a video conference&#10;&#10;AI-generated content may be incorrect.">
            <a:extLst>
              <a:ext uri="{FF2B5EF4-FFF2-40B4-BE49-F238E27FC236}">
                <a16:creationId xmlns:a16="http://schemas.microsoft.com/office/drawing/2014/main" id="{E4E63845-710F-49CE-49BB-CC45079471FD}"/>
              </a:ext>
            </a:extLst>
          </p:cNvPr>
          <p:cNvPicPr>
            <a:picLocks noChangeAspect="1"/>
          </p:cNvPicPr>
          <p:nvPr/>
        </p:nvPicPr>
        <p:blipFill>
          <a:blip r:embed="rId3"/>
          <a:srcRect l="20439" t="-417" r="26667" b="556"/>
          <a:stretch/>
        </p:blipFill>
        <p:spPr>
          <a:xfrm>
            <a:off x="5509078" y="281577"/>
            <a:ext cx="6322679" cy="6294845"/>
          </a:xfrm>
          <a:prstGeom prst="flowChartConnector">
            <a:avLst/>
          </a:prstGeom>
        </p:spPr>
      </p:pic>
      <p:pic>
        <p:nvPicPr>
          <p:cNvPr id="3" name="Picture 2" descr="A qr code with black squares&#10;&#10;AI-generated content may be incorrect.">
            <a:extLst>
              <a:ext uri="{FF2B5EF4-FFF2-40B4-BE49-F238E27FC236}">
                <a16:creationId xmlns:a16="http://schemas.microsoft.com/office/drawing/2014/main" id="{55BBABCF-EE41-4FDF-0956-37C52805DF12}"/>
              </a:ext>
            </a:extLst>
          </p:cNvPr>
          <p:cNvPicPr>
            <a:picLocks noChangeAspect="1"/>
          </p:cNvPicPr>
          <p:nvPr/>
        </p:nvPicPr>
        <p:blipFill>
          <a:blip r:embed="rId4"/>
          <a:stretch>
            <a:fillRect/>
          </a:stretch>
        </p:blipFill>
        <p:spPr>
          <a:xfrm>
            <a:off x="436118" y="5013884"/>
            <a:ext cx="1545021" cy="1562538"/>
          </a:xfrm>
          <a:prstGeom prst="rect">
            <a:avLst/>
          </a:prstGeom>
        </p:spPr>
      </p:pic>
      <p:sp>
        <p:nvSpPr>
          <p:cNvPr id="5" name="Rectangle 4">
            <a:extLst>
              <a:ext uri="{FF2B5EF4-FFF2-40B4-BE49-F238E27FC236}">
                <a16:creationId xmlns:a16="http://schemas.microsoft.com/office/drawing/2014/main" id="{1CD90931-6BCA-EDC3-84ED-ED1DDB2737B0}"/>
              </a:ext>
            </a:extLst>
          </p:cNvPr>
          <p:cNvSpPr/>
          <p:nvPr/>
        </p:nvSpPr>
        <p:spPr>
          <a:xfrm flipH="1">
            <a:off x="1752" y="6676696"/>
            <a:ext cx="4218151" cy="17867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E7B73EA-9E53-E98B-5847-F86AF8A7F9A3}"/>
              </a:ext>
            </a:extLst>
          </p:cNvPr>
          <p:cNvSpPr txBox="1"/>
          <p:nvPr/>
        </p:nvSpPr>
        <p:spPr>
          <a:xfrm>
            <a:off x="2110827" y="5252983"/>
            <a:ext cx="4687188" cy="1323439"/>
          </a:xfrm>
          <a:prstGeom prst="rect">
            <a:avLst/>
          </a:prstGeom>
          <a:noFill/>
        </p:spPr>
        <p:txBody>
          <a:bodyPr wrap="square" rtlCol="0">
            <a:spAutoFit/>
          </a:bodyPr>
          <a:lstStyle/>
          <a:p>
            <a:r>
              <a:rPr lang="en-US" sz="2000" u="sng">
                <a:latin typeface="Roboto Medium" panose="02000000000000000000" pitchFamily="2" charset="0"/>
                <a:ea typeface="Roboto Medium" panose="02000000000000000000" pitchFamily="2" charset="0"/>
                <a:cs typeface="Roboto Medium" panose="02000000000000000000" pitchFamily="2" charset="0"/>
              </a:rPr>
              <a:t>June 25, 1:00 PM–2:00 PM ET </a:t>
            </a:r>
          </a:p>
          <a:p>
            <a:endParaRPr lang="en-US" sz="2000" u="sng">
              <a:latin typeface="Roboto Medium" panose="02000000000000000000" pitchFamily="2" charset="0"/>
              <a:ea typeface="Roboto Medium" panose="02000000000000000000" pitchFamily="2" charset="0"/>
              <a:cs typeface="Roboto Medium" panose="02000000000000000000" pitchFamily="2" charset="0"/>
            </a:endParaRPr>
          </a:p>
          <a:p>
            <a:r>
              <a:rPr lang="en-US" sz="2000">
                <a:latin typeface="Roboto"/>
                <a:ea typeface="Roboto"/>
                <a:cs typeface="Roboto"/>
              </a:rPr>
              <a:t>Full Series registration now available!</a:t>
            </a:r>
            <a:endParaRPr lang="en-US" sz="2000"/>
          </a:p>
          <a:p>
            <a:endParaRPr lang="en-US" sz="2000"/>
          </a:p>
        </p:txBody>
      </p:sp>
    </p:spTree>
    <p:extLst>
      <p:ext uri="{BB962C8B-B14F-4D97-AF65-F5344CB8AC3E}">
        <p14:creationId xmlns:p14="http://schemas.microsoft.com/office/powerpoint/2010/main" val="323146586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A688-0228-2DE7-2612-4ABD22DB596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8AF794E-7A0E-C253-80AF-73CEC785E123}"/>
              </a:ext>
            </a:extLst>
          </p:cNvPr>
          <p:cNvSpPr/>
          <p:nvPr/>
        </p:nvSpPr>
        <p:spPr>
          <a:xfrm>
            <a:off x="519530" y="616186"/>
            <a:ext cx="3215072" cy="13701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2" name="Title 1">
            <a:extLst>
              <a:ext uri="{FF2B5EF4-FFF2-40B4-BE49-F238E27FC236}">
                <a16:creationId xmlns:a16="http://schemas.microsoft.com/office/drawing/2014/main" id="{F0425735-3D51-3E72-F034-3CEC2FC6E1C0}"/>
              </a:ext>
            </a:extLst>
          </p:cNvPr>
          <p:cNvSpPr>
            <a:spLocks noGrp="1"/>
          </p:cNvSpPr>
          <p:nvPr>
            <p:ph type="ctrTitle"/>
          </p:nvPr>
        </p:nvSpPr>
        <p:spPr>
          <a:xfrm>
            <a:off x="512707" y="654776"/>
            <a:ext cx="4943903" cy="1000689"/>
          </a:xfrm>
        </p:spPr>
        <p:txBody>
          <a:bodyPr/>
          <a:lstStyle/>
          <a:p>
            <a:pPr>
              <a:lnSpc>
                <a:spcPts val="4267"/>
              </a:lnSpc>
              <a:spcBef>
                <a:spcPts val="0"/>
              </a:spcBef>
              <a:spcAft>
                <a:spcPts val="1280"/>
              </a:spcAft>
            </a:pPr>
            <a:r>
              <a:rPr lang="en-US" sz="4267"/>
              <a:t>Your Commitment to Safety Deserves  Recognition</a:t>
            </a:r>
          </a:p>
        </p:txBody>
      </p:sp>
      <p:sp>
        <p:nvSpPr>
          <p:cNvPr id="4" name="Text Placeholder 3">
            <a:extLst>
              <a:ext uri="{FF2B5EF4-FFF2-40B4-BE49-F238E27FC236}">
                <a16:creationId xmlns:a16="http://schemas.microsoft.com/office/drawing/2014/main" id="{49683C54-6D09-5BC5-851A-B78D6E6A6549}"/>
              </a:ext>
            </a:extLst>
          </p:cNvPr>
          <p:cNvSpPr>
            <a:spLocks noGrp="1"/>
          </p:cNvSpPr>
          <p:nvPr>
            <p:ph type="body" sz="quarter" idx="11"/>
          </p:nvPr>
        </p:nvSpPr>
        <p:spPr>
          <a:xfrm>
            <a:off x="583244" y="2652967"/>
            <a:ext cx="5231334" cy="2143441"/>
          </a:xfrm>
        </p:spPr>
        <p:txBody>
          <a:bodyPr/>
          <a:lstStyle/>
          <a:p>
            <a:pPr>
              <a:lnSpc>
                <a:spcPct val="100000"/>
              </a:lnSpc>
            </a:pPr>
            <a:r>
              <a:rPr lang="en-US" sz="2560"/>
              <a:t>The IHI Safer Together Recognition Program highlights organizations that are leading the way in safety culture and best practices. </a:t>
            </a:r>
          </a:p>
        </p:txBody>
      </p:sp>
      <p:pic>
        <p:nvPicPr>
          <p:cNvPr id="12" name="Picture 11">
            <a:extLst>
              <a:ext uri="{FF2B5EF4-FFF2-40B4-BE49-F238E27FC236}">
                <a16:creationId xmlns:a16="http://schemas.microsoft.com/office/drawing/2014/main" id="{663D86D5-C3EB-0D43-35D8-7E16E526827F}"/>
              </a:ext>
            </a:extLst>
          </p:cNvPr>
          <p:cNvPicPr preferRelativeResize="0">
            <a:picLocks/>
          </p:cNvPicPr>
          <p:nvPr/>
        </p:nvPicPr>
        <p:blipFill>
          <a:blip r:embed="rId2" cstate="email">
            <a:extLst>
              <a:ext uri="{28A0092B-C50C-407E-A947-70E740481C1C}">
                <a14:useLocalDpi xmlns:a14="http://schemas.microsoft.com/office/drawing/2010/main"/>
              </a:ext>
            </a:extLst>
          </a:blip>
          <a:srcRect/>
          <a:stretch/>
        </p:blipFill>
        <p:spPr>
          <a:xfrm>
            <a:off x="6688471" y="839182"/>
            <a:ext cx="5503530" cy="5780058"/>
          </a:xfrm>
          <a:prstGeom prst="flowChartConnector">
            <a:avLst/>
          </a:prstGeom>
        </p:spPr>
      </p:pic>
      <p:pic>
        <p:nvPicPr>
          <p:cNvPr id="8" name="Picture 7" descr="A qr code on a white background&#10;&#10;AI-generated content may be incorrect.">
            <a:extLst>
              <a:ext uri="{FF2B5EF4-FFF2-40B4-BE49-F238E27FC236}">
                <a16:creationId xmlns:a16="http://schemas.microsoft.com/office/drawing/2014/main" id="{746243DC-239A-49D1-05FB-3F6217AE1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136" y="4847099"/>
            <a:ext cx="1523992" cy="1523992"/>
          </a:xfrm>
          <a:prstGeom prst="rect">
            <a:avLst/>
          </a:prstGeom>
        </p:spPr>
      </p:pic>
      <p:sp>
        <p:nvSpPr>
          <p:cNvPr id="9" name="TextBox 8">
            <a:extLst>
              <a:ext uri="{FF2B5EF4-FFF2-40B4-BE49-F238E27FC236}">
                <a16:creationId xmlns:a16="http://schemas.microsoft.com/office/drawing/2014/main" id="{D8CD652A-9E87-59BD-F53C-308E838B926A}"/>
              </a:ext>
            </a:extLst>
          </p:cNvPr>
          <p:cNvSpPr txBox="1"/>
          <p:nvPr/>
        </p:nvSpPr>
        <p:spPr>
          <a:xfrm>
            <a:off x="2487311" y="5989169"/>
            <a:ext cx="4521200"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err="1">
                <a:ln>
                  <a:noFill/>
                </a:ln>
                <a:solidFill>
                  <a:srgbClr val="FFFFFF"/>
                </a:solidFill>
                <a:effectLst/>
                <a:uLnTx/>
                <a:uFillTx/>
                <a:latin typeface="Roboto"/>
                <a:ea typeface="+mn-ea"/>
                <a:cs typeface="+mn-cs"/>
              </a:rPr>
              <a:t>ihi.org</a:t>
            </a:r>
            <a:r>
              <a:rPr kumimoji="0" lang="en-US" sz="2133" b="0" i="0" u="none" strike="noStrike" kern="1200" cap="none" spc="0" normalizeH="0" baseline="0" noProof="0">
                <a:ln>
                  <a:noFill/>
                </a:ln>
                <a:solidFill>
                  <a:srgbClr val="FFFFFF"/>
                </a:solidFill>
                <a:effectLst/>
                <a:uLnTx/>
                <a:uFillTx/>
                <a:latin typeface="Roboto"/>
                <a:ea typeface="+mn-ea"/>
                <a:cs typeface="+mn-cs"/>
              </a:rPr>
              <a:t>/</a:t>
            </a:r>
            <a:r>
              <a:rPr kumimoji="0" lang="en-US" sz="2133" b="0" i="0" u="none" strike="noStrike" kern="1200" cap="none" spc="0" normalizeH="0" baseline="0" noProof="0" err="1">
                <a:ln>
                  <a:noFill/>
                </a:ln>
                <a:solidFill>
                  <a:srgbClr val="FFFFFF"/>
                </a:solidFill>
                <a:effectLst/>
                <a:uLnTx/>
                <a:uFillTx/>
                <a:latin typeface="Roboto"/>
                <a:ea typeface="+mn-ea"/>
                <a:cs typeface="+mn-cs"/>
              </a:rPr>
              <a:t>SaferTogetherRecognition</a:t>
            </a:r>
            <a:endParaRPr kumimoji="0" lang="en-US" sz="2133" b="0" i="0" u="none" strike="noStrike" kern="1200" cap="none" spc="0" normalizeH="0" baseline="0" noProof="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262982900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153ACC-1406-EF1A-91D4-34B95B4522AD}"/>
              </a:ext>
            </a:extLst>
          </p:cNvPr>
          <p:cNvSpPr>
            <a:spLocks noGrp="1"/>
          </p:cNvSpPr>
          <p:nvPr>
            <p:ph type="title"/>
          </p:nvPr>
        </p:nvSpPr>
        <p:spPr>
          <a:xfrm>
            <a:off x="501068" y="256157"/>
            <a:ext cx="11042834" cy="1114491"/>
          </a:xfrm>
        </p:spPr>
        <p:txBody>
          <a:bodyPr lIns="91440" tIns="45720" rIns="91440" bIns="45720" anchor="t">
            <a:noAutofit/>
          </a:bodyPr>
          <a:lstStyle/>
          <a:p>
            <a:r>
              <a:rPr lang="en-US" dirty="0">
                <a:latin typeface="Roboto Medium"/>
                <a:ea typeface="Roboto Medium"/>
                <a:cs typeface="Roboto Medium"/>
              </a:rPr>
              <a:t>With gratitude for all you do to keep patients and those who care for them free from harm…</a:t>
            </a:r>
          </a:p>
        </p:txBody>
      </p:sp>
      <p:pic>
        <p:nvPicPr>
          <p:cNvPr id="8" name="Picture 7" descr="A colorful circular pattern with a shield and circles&#10;&#10;AI-generated content may be incorrect.">
            <a:extLst>
              <a:ext uri="{FF2B5EF4-FFF2-40B4-BE49-F238E27FC236}">
                <a16:creationId xmlns:a16="http://schemas.microsoft.com/office/drawing/2014/main" id="{EA7FD8F0-2E60-D1B2-637F-D0522BF1D0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4122" y="2049232"/>
            <a:ext cx="3645126" cy="3645126"/>
          </a:xfrm>
          <a:prstGeom prst="rect">
            <a:avLst/>
          </a:prstGeom>
          <a:noFill/>
        </p:spPr>
      </p:pic>
      <p:sp>
        <p:nvSpPr>
          <p:cNvPr id="2" name="TextBox 1">
            <a:extLst>
              <a:ext uri="{FF2B5EF4-FFF2-40B4-BE49-F238E27FC236}">
                <a16:creationId xmlns:a16="http://schemas.microsoft.com/office/drawing/2014/main" id="{5C44439A-D083-4A32-7A9A-09E64E73725E}"/>
              </a:ext>
            </a:extLst>
          </p:cNvPr>
          <p:cNvSpPr txBox="1"/>
          <p:nvPr/>
        </p:nvSpPr>
        <p:spPr>
          <a:xfrm>
            <a:off x="4012974" y="5858077"/>
            <a:ext cx="37274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55560"/>
                </a:solidFill>
                <a:effectLst/>
                <a:uLnTx/>
                <a:uFillTx/>
                <a:latin typeface="Roboto"/>
                <a:ea typeface="+mn-ea"/>
                <a:cs typeface="+mn-cs"/>
                <a:hlinkClick r:id="rId4"/>
              </a:rPr>
              <a:t>pmcgaffigan@ihi.org</a:t>
            </a:r>
            <a:endParaRPr kumimoji="0" lang="en-US" sz="1800" b="0" i="0" u="none" strike="noStrike" kern="1200" cap="none" spc="0" normalizeH="0" baseline="0" noProof="0">
              <a:ln>
                <a:noFill/>
              </a:ln>
              <a:solidFill>
                <a:srgbClr val="455560"/>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455560"/>
                </a:solidFill>
                <a:latin typeface="Roboto"/>
                <a:hlinkClick r:id="rId5"/>
              </a:rPr>
              <a:t>hmacfie1@gmail.org</a:t>
            </a:r>
            <a:r>
              <a:rPr lang="en-US">
                <a:solidFill>
                  <a:srgbClr val="455560"/>
                </a:solidFill>
                <a:latin typeface="Roboto"/>
              </a:rPr>
              <a:t> </a:t>
            </a: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Tree>
    <p:extLst>
      <p:ext uri="{BB962C8B-B14F-4D97-AF65-F5344CB8AC3E}">
        <p14:creationId xmlns:p14="http://schemas.microsoft.com/office/powerpoint/2010/main" val="1864848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37297-3315-E034-E1CE-9ADEDA73CB19}"/>
            </a:ext>
          </a:extLst>
        </p:cNvPr>
        <p:cNvGrpSpPr/>
        <p:nvPr/>
      </p:nvGrpSpPr>
      <p:grpSpPr>
        <a:xfrm>
          <a:off x="0" y="0"/>
          <a:ext cx="0" cy="0"/>
          <a:chOff x="0" y="0"/>
          <a:chExt cx="0" cy="0"/>
        </a:xfrm>
      </p:grpSpPr>
    </p:spTree>
    <p:extLst>
      <p:ext uri="{BB962C8B-B14F-4D97-AF65-F5344CB8AC3E}">
        <p14:creationId xmlns:p14="http://schemas.microsoft.com/office/powerpoint/2010/main" val="82311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5E4D-A936-797A-A628-D0F1761707B1}"/>
              </a:ext>
            </a:extLst>
          </p:cNvPr>
          <p:cNvSpPr>
            <a:spLocks noGrp="1"/>
          </p:cNvSpPr>
          <p:nvPr>
            <p:ph type="title"/>
          </p:nvPr>
        </p:nvSpPr>
        <p:spPr/>
        <p:txBody>
          <a:bodyPr lIns="91440" tIns="45720" rIns="91440" bIns="45720" anchor="t">
            <a:normAutofit/>
          </a:bodyPr>
          <a:lstStyle/>
          <a:p>
            <a:r>
              <a:rPr lang="en-US" sz="4000" b="0">
                <a:latin typeface="Roboto Medium"/>
                <a:ea typeface="Roboto Medium"/>
                <a:cs typeface="Roboto Medium"/>
              </a:rPr>
              <a:t>Your IHI Safety Experts</a:t>
            </a:r>
          </a:p>
        </p:txBody>
      </p:sp>
      <p:sp>
        <p:nvSpPr>
          <p:cNvPr id="4" name="TextBox 3">
            <a:extLst>
              <a:ext uri="{FF2B5EF4-FFF2-40B4-BE49-F238E27FC236}">
                <a16:creationId xmlns:a16="http://schemas.microsoft.com/office/drawing/2014/main" id="{616F1DAB-E174-A8BD-B568-2188440ED999}"/>
              </a:ext>
            </a:extLst>
          </p:cNvPr>
          <p:cNvSpPr txBox="1"/>
          <p:nvPr/>
        </p:nvSpPr>
        <p:spPr>
          <a:xfrm>
            <a:off x="1847714" y="4727221"/>
            <a:ext cx="3899743" cy="1908215"/>
          </a:xfrm>
          <a:prstGeom prst="rect">
            <a:avLst/>
          </a:prstGeom>
          <a:noFill/>
        </p:spPr>
        <p:txBody>
          <a:bodyPr wrap="square" lIns="91440" tIns="45720" rIns="91440" bIns="45720" anchor="t">
            <a:spAutoFit/>
          </a:bodyPr>
          <a:lstStyle/>
          <a:p>
            <a:pPr algn="ctr"/>
            <a:r>
              <a:rPr lang="en-US" sz="1600" dirty="0">
                <a:latin typeface="Roboto Medium" panose="02000000000000000000" pitchFamily="2" charset="0"/>
                <a:ea typeface="Roboto Medium" panose="02000000000000000000" pitchFamily="2" charset="0"/>
                <a:cs typeface="Roboto Medium" panose="02000000000000000000" pitchFamily="2" charset="0"/>
              </a:rPr>
              <a:t>Patricia McGaffigan, MS, RN, CPPS</a:t>
            </a:r>
          </a:p>
          <a:p>
            <a:pPr algn="ctr"/>
            <a:r>
              <a:rPr lang="en-US" sz="1600" dirty="0">
                <a:latin typeface="Roboto Medium" panose="02000000000000000000" pitchFamily="2" charset="0"/>
                <a:ea typeface="Roboto Medium" panose="02000000000000000000" pitchFamily="2" charset="0"/>
                <a:cs typeface="Roboto Medium" panose="02000000000000000000" pitchFamily="2" charset="0"/>
              </a:rPr>
              <a:t>Learning Series Facilitator</a:t>
            </a:r>
          </a:p>
          <a:p>
            <a:pPr algn="ctr"/>
            <a:endParaRPr lang="en-US" sz="1600" dirty="0">
              <a:latin typeface="Roboto Medium" panose="02000000000000000000" pitchFamily="2" charset="0"/>
              <a:ea typeface="Roboto Medium" panose="02000000000000000000" pitchFamily="2" charset="0"/>
              <a:cs typeface="Roboto Medium" panose="02000000000000000000" pitchFamily="2" charset="0"/>
            </a:endParaRPr>
          </a:p>
          <a:p>
            <a:pPr algn="ctr"/>
            <a:r>
              <a:rPr lang="en-US" sz="1400" dirty="0">
                <a:latin typeface="Roboto Medium" panose="02000000000000000000" pitchFamily="2" charset="0"/>
                <a:ea typeface="Roboto Medium" panose="02000000000000000000" pitchFamily="2" charset="0"/>
                <a:cs typeface="Roboto Medium" panose="02000000000000000000" pitchFamily="2" charset="0"/>
              </a:rPr>
              <a:t>Senior Advisor, Safety &amp; President, Certification Board for Professionals in Patient Safety, IHI; IHI Fellow; Champion, Patients for Patient Safety, US; Co-Chair, National Steering Committee for Patient Safety</a:t>
            </a:r>
          </a:p>
        </p:txBody>
      </p:sp>
      <p:pic>
        <p:nvPicPr>
          <p:cNvPr id="5" name="Picture 2">
            <a:extLst>
              <a:ext uri="{FF2B5EF4-FFF2-40B4-BE49-F238E27FC236}">
                <a16:creationId xmlns:a16="http://schemas.microsoft.com/office/drawing/2014/main" id="{67AA558C-B74F-06CC-04C3-AD90BAD156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31715" y="1879032"/>
            <a:ext cx="1873963" cy="26224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BD01278-88C9-030D-6477-092F9D0161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39194" y="1879032"/>
            <a:ext cx="1916785" cy="2610091"/>
          </a:xfrm>
          <a:prstGeom prst="rect">
            <a:avLst/>
          </a:prstGeom>
        </p:spPr>
      </p:pic>
      <p:sp>
        <p:nvSpPr>
          <p:cNvPr id="7" name="TextBox 6">
            <a:extLst>
              <a:ext uri="{FF2B5EF4-FFF2-40B4-BE49-F238E27FC236}">
                <a16:creationId xmlns:a16="http://schemas.microsoft.com/office/drawing/2014/main" id="{2EC67E76-0692-BEFD-9624-1E4860E2F62A}"/>
              </a:ext>
            </a:extLst>
          </p:cNvPr>
          <p:cNvSpPr txBox="1"/>
          <p:nvPr/>
        </p:nvSpPr>
        <p:spPr>
          <a:xfrm>
            <a:off x="6209823" y="4727221"/>
            <a:ext cx="3517746" cy="1908215"/>
          </a:xfrm>
          <a:prstGeom prst="rect">
            <a:avLst/>
          </a:prstGeom>
          <a:noFill/>
        </p:spPr>
        <p:txBody>
          <a:bodyPr wrap="square" lIns="91440" tIns="45720" rIns="91440" bIns="45720" anchor="t">
            <a:spAutoFit/>
          </a:bodyPr>
          <a:lstStyle/>
          <a:p>
            <a:pPr algn="ctr"/>
            <a:r>
              <a:rPr lang="en-US" sz="1600" dirty="0">
                <a:latin typeface="Roboto Medium"/>
                <a:ea typeface="Roboto Medium"/>
                <a:cs typeface="Roboto Medium"/>
              </a:rPr>
              <a:t>Helen Macfie, Pharm.D., FABC</a:t>
            </a:r>
          </a:p>
          <a:p>
            <a:pPr algn="ctr"/>
            <a:r>
              <a:rPr lang="en-US" sz="1600" dirty="0">
                <a:latin typeface="Roboto Medium"/>
                <a:ea typeface="Roboto"/>
                <a:cs typeface="Arial"/>
              </a:rPr>
              <a:t>Guest Presenter</a:t>
            </a:r>
          </a:p>
          <a:p>
            <a:pPr algn="ctr"/>
            <a:endParaRPr lang="en-US" sz="1600" b="1" dirty="0">
              <a:latin typeface="Roboto Medium"/>
              <a:ea typeface="Roboto" panose="02000000000000000000" pitchFamily="2" charset="0"/>
              <a:cs typeface="Arial" panose="020B0604020202020204" pitchFamily="34" charset="0"/>
            </a:endParaRPr>
          </a:p>
          <a:p>
            <a:pPr algn="ctr"/>
            <a:r>
              <a:rPr lang="en-US" sz="1400" dirty="0">
                <a:latin typeface="Roboto Medium"/>
                <a:ea typeface="Roboto"/>
                <a:cs typeface="Arial"/>
              </a:rPr>
              <a:t>IHI Fellow; IHI Faculty;</a:t>
            </a:r>
          </a:p>
          <a:p>
            <a:pPr algn="ctr"/>
            <a:r>
              <a:rPr lang="en-US" sz="1400" dirty="0">
                <a:latin typeface="Roboto Medium"/>
                <a:ea typeface="Roboto"/>
                <a:cs typeface="Arial"/>
              </a:rPr>
              <a:t>Champion, Patients for Patient Safety, US; Past Chief Transformation Officer, </a:t>
            </a:r>
            <a:r>
              <a:rPr lang="en-US" sz="1400" dirty="0" err="1">
                <a:latin typeface="Roboto Medium"/>
                <a:ea typeface="Roboto"/>
                <a:cs typeface="Arial"/>
              </a:rPr>
              <a:t>MemorialCare</a:t>
            </a:r>
            <a:r>
              <a:rPr lang="en-US" sz="1400" dirty="0">
                <a:latin typeface="Roboto Medium"/>
                <a:ea typeface="Roboto"/>
                <a:cs typeface="Arial"/>
              </a:rPr>
              <a:t>; Member, National Steering Committee for Patient Safety</a:t>
            </a:r>
          </a:p>
        </p:txBody>
      </p:sp>
    </p:spTree>
    <p:extLst>
      <p:ext uri="{BB962C8B-B14F-4D97-AF65-F5344CB8AC3E}">
        <p14:creationId xmlns:p14="http://schemas.microsoft.com/office/powerpoint/2010/main" val="120418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E0668-BB40-2B5A-1757-22798EA2447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B5127-5F88-718D-3D08-DC4D75C979C0}"/>
              </a:ext>
            </a:extLst>
          </p:cNvPr>
          <p:cNvSpPr>
            <a:spLocks noGrp="1"/>
          </p:cNvSpPr>
          <p:nvPr>
            <p:ph sz="half" idx="1"/>
          </p:nvPr>
        </p:nvSpPr>
        <p:spPr/>
        <p:txBody>
          <a:bodyPr lIns="91440" tIns="45720" rIns="91440" bIns="45720" anchor="t"/>
          <a:lstStyle/>
          <a:p>
            <a:r>
              <a:rPr lang="en-US" sz="3200">
                <a:solidFill>
                  <a:schemeClr val="tx2"/>
                </a:solidFill>
                <a:latin typeface="Roboto"/>
                <a:ea typeface="Roboto Medium"/>
                <a:cs typeface="Roboto Medium"/>
              </a:rPr>
              <a:t>Session Objectives</a:t>
            </a:r>
            <a:endParaRPr lang="en-US">
              <a:solidFill>
                <a:schemeClr val="tx2"/>
              </a:solidFill>
              <a:latin typeface="Roboto"/>
              <a:ea typeface="Roboto"/>
              <a:cs typeface="Roboto"/>
            </a:endParaRPr>
          </a:p>
          <a:p>
            <a:pPr marL="457200" indent="-457200">
              <a:buAutoNum type="arabicPeriod"/>
            </a:pPr>
            <a:r>
              <a:rPr lang="en-US">
                <a:solidFill>
                  <a:srgbClr val="455560"/>
                </a:solidFill>
                <a:latin typeface="Roboto"/>
                <a:ea typeface="Roboto Medium"/>
                <a:cs typeface="Arial"/>
              </a:rPr>
              <a:t>Review key takeaways from and alignment with </a:t>
            </a:r>
            <a:r>
              <a:rPr lang="en-US" i="1">
                <a:solidFill>
                  <a:srgbClr val="455560"/>
                </a:solidFill>
                <a:latin typeface="Roboto"/>
                <a:ea typeface="Roboto Medium"/>
                <a:cs typeface="Arial"/>
              </a:rPr>
              <a:t>Safer Together: A  National Action Plan to Advance Patient Safety</a:t>
            </a:r>
            <a:r>
              <a:rPr lang="en-US">
                <a:solidFill>
                  <a:srgbClr val="455560"/>
                </a:solidFill>
                <a:latin typeface="Roboto"/>
                <a:ea typeface="Roboto Medium"/>
                <a:cs typeface="Arial"/>
              </a:rPr>
              <a:t> and the CMS Patient Safety Structural Measure</a:t>
            </a:r>
            <a:endParaRPr lang="en-US">
              <a:latin typeface="Roboto"/>
              <a:ea typeface="Roboto"/>
              <a:cs typeface="Roboto"/>
            </a:endParaRPr>
          </a:p>
          <a:p>
            <a:pPr marL="457200" indent="-457200">
              <a:buAutoNum type="arabicPeriod"/>
            </a:pPr>
            <a:r>
              <a:rPr lang="en-US">
                <a:solidFill>
                  <a:srgbClr val="455560"/>
                </a:solidFill>
                <a:latin typeface="Roboto"/>
                <a:ea typeface="Roboto Medium"/>
                <a:cs typeface="Arial"/>
              </a:rPr>
              <a:t>Identify methods to align your patient safety work with national priorities</a:t>
            </a:r>
            <a:endParaRPr lang="en-US">
              <a:latin typeface="Roboto"/>
              <a:ea typeface="Roboto"/>
              <a:cs typeface="Roboto"/>
            </a:endParaRPr>
          </a:p>
        </p:txBody>
      </p:sp>
      <p:sp>
        <p:nvSpPr>
          <p:cNvPr id="4" name="Content Placeholder 3">
            <a:extLst>
              <a:ext uri="{FF2B5EF4-FFF2-40B4-BE49-F238E27FC236}">
                <a16:creationId xmlns:a16="http://schemas.microsoft.com/office/drawing/2014/main" id="{BB222780-B9AD-1013-33F0-3DFEE186CD1F}"/>
              </a:ext>
            </a:extLst>
          </p:cNvPr>
          <p:cNvSpPr>
            <a:spLocks noGrp="1"/>
          </p:cNvSpPr>
          <p:nvPr>
            <p:ph sz="half" idx="2"/>
          </p:nvPr>
        </p:nvSpPr>
        <p:spPr/>
        <p:txBody>
          <a:bodyPr lIns="91440" tIns="45720" rIns="91440" bIns="45720" anchor="t"/>
          <a:lstStyle/>
          <a:p>
            <a:r>
              <a:rPr lang="en-US" sz="3200">
                <a:solidFill>
                  <a:schemeClr val="tx2"/>
                </a:solidFill>
                <a:latin typeface="Roboto"/>
                <a:ea typeface="Roboto Medium"/>
                <a:cs typeface="Roboto Medium"/>
              </a:rPr>
              <a:t>Today’s Agenda</a:t>
            </a:r>
          </a:p>
          <a:p>
            <a:pPr marL="457200" indent="-457200">
              <a:buFont typeface="+mj-lt"/>
              <a:buAutoNum type="arabicPeriod"/>
            </a:pPr>
            <a:r>
              <a:rPr lang="en-US">
                <a:latin typeface="Roboto"/>
                <a:ea typeface="Roboto Medium"/>
                <a:cs typeface="Roboto Medium"/>
              </a:rPr>
              <a:t>Checking in – your familiarity, where you’re at, and what you’d like to know</a:t>
            </a:r>
          </a:p>
          <a:p>
            <a:pPr marL="457200" indent="-457200">
              <a:buFont typeface="+mj-lt"/>
              <a:buAutoNum type="arabicPeriod"/>
            </a:pPr>
            <a:r>
              <a:rPr lang="en-US">
                <a:latin typeface="Roboto"/>
                <a:ea typeface="Roboto Medium"/>
                <a:cs typeface="Roboto Medium"/>
              </a:rPr>
              <a:t>Level-setting and cross-walking the National Action Plan and Patient Safety Structural Measure</a:t>
            </a:r>
          </a:p>
          <a:p>
            <a:pPr marL="457200" indent="-457200">
              <a:buFont typeface="+mj-lt"/>
              <a:buAutoNum type="arabicPeriod"/>
            </a:pPr>
            <a:r>
              <a:rPr lang="en-US">
                <a:latin typeface="Roboto"/>
                <a:ea typeface="Roboto Medium"/>
                <a:cs typeface="Roboto Medium"/>
              </a:rPr>
              <a:t>Key issues and opportunities</a:t>
            </a:r>
          </a:p>
          <a:p>
            <a:pPr marL="457200" indent="-457200">
              <a:buFont typeface="+mj-lt"/>
              <a:buAutoNum type="arabicPeriod"/>
            </a:pPr>
            <a:r>
              <a:rPr lang="en-US">
                <a:latin typeface="Roboto"/>
                <a:ea typeface="Roboto Medium"/>
                <a:cs typeface="Roboto Medium"/>
              </a:rPr>
              <a:t>Next steps for IHI Learning Series</a:t>
            </a:r>
          </a:p>
          <a:p>
            <a:pPr marL="457200" indent="-457200">
              <a:buFont typeface="+mj-lt"/>
              <a:buAutoNum type="arabicPeriod"/>
            </a:pPr>
            <a:endParaRPr lang="en-US">
              <a:latin typeface="Roboto Medium"/>
              <a:ea typeface="Roboto Medium"/>
              <a:cs typeface="Roboto Medium"/>
            </a:endParaRPr>
          </a:p>
        </p:txBody>
      </p:sp>
      <p:sp>
        <p:nvSpPr>
          <p:cNvPr id="2" name="Title 1">
            <a:extLst>
              <a:ext uri="{FF2B5EF4-FFF2-40B4-BE49-F238E27FC236}">
                <a16:creationId xmlns:a16="http://schemas.microsoft.com/office/drawing/2014/main" id="{CD5C93F7-26C8-64C3-F55B-45BE1298FDDB}"/>
              </a:ext>
            </a:extLst>
          </p:cNvPr>
          <p:cNvSpPr>
            <a:spLocks noGrp="1"/>
          </p:cNvSpPr>
          <p:nvPr>
            <p:ph type="title"/>
          </p:nvPr>
        </p:nvSpPr>
        <p:spPr/>
        <p:txBody>
          <a:bodyPr lIns="91440" tIns="45720" rIns="91440" bIns="45720" anchor="t">
            <a:normAutofit/>
          </a:bodyPr>
          <a:lstStyle/>
          <a:p>
            <a:r>
              <a:rPr lang="en-US" b="0">
                <a:latin typeface="Roboto Medium"/>
                <a:ea typeface="Roboto Medium"/>
                <a:cs typeface="Roboto Medium"/>
              </a:rPr>
              <a:t>Welcome to today’s Patient Safety Webinar!</a:t>
            </a:r>
          </a:p>
        </p:txBody>
      </p:sp>
    </p:spTree>
    <p:extLst>
      <p:ext uri="{BB962C8B-B14F-4D97-AF65-F5344CB8AC3E}">
        <p14:creationId xmlns:p14="http://schemas.microsoft.com/office/powerpoint/2010/main" val="136076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out Vevox">
            <a:extLst>
              <a:ext uri="{FF2B5EF4-FFF2-40B4-BE49-F238E27FC236}">
                <a16:creationId xmlns:a16="http://schemas.microsoft.com/office/drawing/2014/main" id="{01B9138A-7DCC-7EB1-61FC-6217CE50105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990590" y="1930465"/>
            <a:ext cx="5394960" cy="4351338"/>
          </a:xfrm>
          <a:prstGeom prst="rect">
            <a:avLst/>
          </a:prstGeom>
          <a:noFill/>
        </p:spPr>
      </p:pic>
      <p:sp>
        <p:nvSpPr>
          <p:cNvPr id="5" name="Title 4">
            <a:extLst>
              <a:ext uri="{FF2B5EF4-FFF2-40B4-BE49-F238E27FC236}">
                <a16:creationId xmlns:a16="http://schemas.microsoft.com/office/drawing/2014/main" id="{832300B9-F89D-2103-3540-AF94551B83CF}"/>
              </a:ext>
            </a:extLst>
          </p:cNvPr>
          <p:cNvSpPr>
            <a:spLocks noGrp="1"/>
          </p:cNvSpPr>
          <p:nvPr>
            <p:ph type="title"/>
          </p:nvPr>
        </p:nvSpPr>
        <p:spPr/>
        <p:txBody>
          <a:bodyPr lIns="91440" tIns="45720" rIns="91440" bIns="45720" anchor="t">
            <a:noAutofit/>
          </a:bodyPr>
          <a:lstStyle/>
          <a:p>
            <a:r>
              <a:rPr lang="en-US" sz="3600" b="0">
                <a:latin typeface="Roboto Medium"/>
                <a:ea typeface="Roboto Medium"/>
                <a:cs typeface="Roboto"/>
              </a:rPr>
              <a:t>Get Ready for Polling!</a:t>
            </a:r>
            <a:br>
              <a:rPr lang="en-US" sz="3600" b="0">
                <a:latin typeface="Roboto Medium"/>
              </a:rPr>
            </a:br>
            <a:endParaRPr lang="en-US" sz="3600" b="0">
              <a:latin typeface="Roboto Medium"/>
              <a:cs typeface="Roboto"/>
            </a:endParaRPr>
          </a:p>
        </p:txBody>
      </p:sp>
    </p:spTree>
    <p:extLst>
      <p:ext uri="{BB962C8B-B14F-4D97-AF65-F5344CB8AC3E}">
        <p14:creationId xmlns:p14="http://schemas.microsoft.com/office/powerpoint/2010/main" val="88012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F67A67B-72A4-38C1-694F-89AD93D8ED46}"/>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4" name="Rectangle 3">
            <a:extLst>
              <a:ext uri="{FF2B5EF4-FFF2-40B4-BE49-F238E27FC236}">
                <a16:creationId xmlns:a16="http://schemas.microsoft.com/office/drawing/2014/main" id="{32D75397-4D6C-DFE8-202F-1460A5A5F49D}"/>
              </a:ext>
            </a:extLst>
          </p:cNvPr>
          <p:cNvSpPr/>
          <p:nvPr>
            <p:custDataLst>
              <p:tags r:id="rId3"/>
            </p:custDataLst>
          </p:nvPr>
        </p:nvSpPr>
        <p:spPr>
          <a:xfrm>
            <a:off x="3112851" y="1000897"/>
            <a:ext cx="8486226" cy="3855308"/>
          </a:xfrm>
          <a:prstGeom prst="rect">
            <a:avLst/>
          </a:prstGeom>
          <a:noFill/>
          <a:ln>
            <a:solidFill>
              <a:srgbClr val="FFFFFF"/>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600">
                <a:solidFill>
                  <a:schemeClr val="tx2"/>
                </a:solidFill>
                <a:latin typeface="Roboto Medium"/>
                <a:ea typeface="Roboto Medium"/>
                <a:cs typeface="Roboto"/>
              </a:rPr>
              <a:t>My familiarity with the Safer Together Organizational Assessment Tool...</a:t>
            </a:r>
          </a:p>
        </p:txBody>
      </p:sp>
      <p:pic>
        <p:nvPicPr>
          <p:cNvPr id="7" name="Graphic 6">
            <a:extLst>
              <a:ext uri="{FF2B5EF4-FFF2-40B4-BE49-F238E27FC236}">
                <a16:creationId xmlns:a16="http://schemas.microsoft.com/office/drawing/2014/main" id="{D34CE012-61BC-A275-CA7F-0A5B782FE9DA}"/>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96462" y="6190785"/>
            <a:ext cx="296462" cy="296462"/>
          </a:xfrm>
          <a:prstGeom prst="rect">
            <a:avLst/>
          </a:prstGeom>
        </p:spPr>
      </p:pic>
      <p:pic>
        <p:nvPicPr>
          <p:cNvPr id="10" name="Graphic 9">
            <a:extLst>
              <a:ext uri="{FF2B5EF4-FFF2-40B4-BE49-F238E27FC236}">
                <a16:creationId xmlns:a16="http://schemas.microsoft.com/office/drawing/2014/main" id="{7CF445C2-AB80-070D-C2DF-A0ACA1A41D44}"/>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27052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0453119-8773-D3FD-796E-B2642B0EE4FE}"/>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4" name="Rectangle 3">
            <a:extLst>
              <a:ext uri="{FF2B5EF4-FFF2-40B4-BE49-F238E27FC236}">
                <a16:creationId xmlns:a16="http://schemas.microsoft.com/office/drawing/2014/main" id="{C86235DB-AC44-F906-C40E-76782C04BFED}"/>
              </a:ext>
            </a:extLst>
          </p:cNvPr>
          <p:cNvSpPr/>
          <p:nvPr>
            <p:custDataLst>
              <p:tags r:id="rId3"/>
            </p:custDataLst>
          </p:nvPr>
        </p:nvSpPr>
        <p:spPr>
          <a:xfrm>
            <a:off x="3112851" y="1000897"/>
            <a:ext cx="8486226" cy="3855308"/>
          </a:xfrm>
          <a:prstGeom prst="rect">
            <a:avLst/>
          </a:prstGeom>
          <a:noFill/>
          <a:ln>
            <a:solidFill>
              <a:srgbClr val="FFFFFF"/>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600">
                <a:solidFill>
                  <a:schemeClr val="tx2"/>
                </a:solidFill>
                <a:latin typeface="Roboto Medium"/>
                <a:ea typeface="Roboto Medium"/>
                <a:cs typeface="Roboto"/>
              </a:rPr>
              <a:t>My familiarity with the CMS Patient Safety Structural Measure...</a:t>
            </a:r>
          </a:p>
        </p:txBody>
      </p:sp>
      <p:pic>
        <p:nvPicPr>
          <p:cNvPr id="7" name="Graphic 6">
            <a:extLst>
              <a:ext uri="{FF2B5EF4-FFF2-40B4-BE49-F238E27FC236}">
                <a16:creationId xmlns:a16="http://schemas.microsoft.com/office/drawing/2014/main" id="{D4B85E4F-C0F3-4AD1-2FB0-60DB91A75A9C}"/>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96462" y="6190785"/>
            <a:ext cx="296462" cy="296462"/>
          </a:xfrm>
          <a:prstGeom prst="rect">
            <a:avLst/>
          </a:prstGeom>
        </p:spPr>
      </p:pic>
      <p:pic>
        <p:nvPicPr>
          <p:cNvPr id="10" name="Graphic 9">
            <a:extLst>
              <a:ext uri="{FF2B5EF4-FFF2-40B4-BE49-F238E27FC236}">
                <a16:creationId xmlns:a16="http://schemas.microsoft.com/office/drawing/2014/main" id="{78D8731C-F0D6-3531-95BA-4E8C05F101A6}"/>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77780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75318A1-4042-61C1-B3BF-0A568F1CA95F}"/>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4" name="Rectangle 3">
            <a:extLst>
              <a:ext uri="{FF2B5EF4-FFF2-40B4-BE49-F238E27FC236}">
                <a16:creationId xmlns:a16="http://schemas.microsoft.com/office/drawing/2014/main" id="{DCC427CA-21BD-F27E-BECF-CD8CB35A6AD3}"/>
              </a:ext>
            </a:extLst>
          </p:cNvPr>
          <p:cNvSpPr/>
          <p:nvPr>
            <p:custDataLst>
              <p:tags r:id="rId3"/>
            </p:custDataLst>
          </p:nvPr>
        </p:nvSpPr>
        <p:spPr>
          <a:xfrm>
            <a:off x="3112851" y="1000897"/>
            <a:ext cx="8486226" cy="3855308"/>
          </a:xfrm>
          <a:prstGeom prst="rect">
            <a:avLst/>
          </a:prstGeom>
          <a:noFill/>
          <a:ln>
            <a:solidFill>
              <a:srgbClr val="FFFFFF"/>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600">
                <a:solidFill>
                  <a:schemeClr val="tx2"/>
                </a:solidFill>
                <a:latin typeface="Roboto Medium"/>
                <a:ea typeface="Roboto Medium"/>
                <a:cs typeface="Roboto"/>
              </a:rPr>
              <a:t>Our organization's progress on the NAP and/or PSSM...</a:t>
            </a:r>
          </a:p>
        </p:txBody>
      </p:sp>
      <p:pic>
        <p:nvPicPr>
          <p:cNvPr id="7" name="Graphic 6">
            <a:extLst>
              <a:ext uri="{FF2B5EF4-FFF2-40B4-BE49-F238E27FC236}">
                <a16:creationId xmlns:a16="http://schemas.microsoft.com/office/drawing/2014/main" id="{5B74B17A-548C-BA13-1C89-28C2A976E57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96462" y="6190785"/>
            <a:ext cx="296462" cy="296462"/>
          </a:xfrm>
          <a:prstGeom prst="rect">
            <a:avLst/>
          </a:prstGeom>
        </p:spPr>
      </p:pic>
      <p:pic>
        <p:nvPicPr>
          <p:cNvPr id="10" name="Graphic 9">
            <a:extLst>
              <a:ext uri="{FF2B5EF4-FFF2-40B4-BE49-F238E27FC236}">
                <a16:creationId xmlns:a16="http://schemas.microsoft.com/office/drawing/2014/main" id="{6E8239DF-BC0A-B1EE-270C-98DC6D00599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85333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6.0.6404"/>
  <p:tag name="SLIDO_PRESENTATION_ID" val="188bf9d4-258c-420a-8a99-5a7b8cfd0dff"/>
  <p:tag name="SLIDO_EVENT_UUID" val="a5075c16-26c1-423f-a3d7-1d8dcd0a19ac"/>
  <p:tag name="SLIDO_EVENT_SECTION_UUID" val="d354ad51-5ef5-4b14-ba93-4cb3f3cedd50"/>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NDU3NzE2NTN9"/>
  <p:tag name="SLIDO_TYPE" val="SlidoPoll"/>
  <p:tag name="SLIDO_POLL_UUID" val="c300e96e-6525-4f3c-a508-68581fbc3a26"/>
  <p:tag name="SLIDO_TIMELINE" val="W3sicG9sbFF1ZXN0aW9uVXVpZCI6ImY1MWY1NzRjLWYzOTEtNGZkYy1iYjY1LWVkYmE3Mjc5Y2NhOCIsInNob3dSZXN1bHRzIjp0cnVlLCJzaG93Q29ycmVjdEFuc3dlcnMiOmZhbHNlLCJ2b3RpbmdMb2NrZWQiOmZhbHNlfV0="/>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xml><?xml version="1.0" encoding="utf-8"?>
<p:tagLst xmlns:a="http://schemas.openxmlformats.org/drawingml/2006/main" xmlns:r="http://schemas.openxmlformats.org/officeDocument/2006/relationships" xmlns:p="http://schemas.openxmlformats.org/presentationml/2006/main">
  <p:tag name="SLIDO_ELEMENT" val="title"/>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3NDU3NzE2NjN9"/>
  <p:tag name="SLIDO_TYPE" val="SlidoPoll"/>
  <p:tag name="SLIDO_POLL_UUID" val="5038b82f-f933-4b6c-bba1-0d514cfa1a90"/>
  <p:tag name="SLIDO_TIMELINE" val="W3sicG9sbFF1ZXN0aW9uVXVpZCI6IjI3ZjU5ZTAxLTk2NWYtNGEzNi05NjcyLTAzNjVmZDU3MjE0YiIsInNob3dSZXN1bHRzIjp0cnVlLCJzaG93Q29ycmVjdEFuc3dlcnMiOmZhbHNlLCJ2b3RpbmdMb2NrZWQiOmZhbHNlfV0="/>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DU3NzEzNzB9"/>
  <p:tag name="SLIDO_TYPE" val="SlidoPoll"/>
  <p:tag name="SLIDO_POLL_UUID" val="7e79d0c2-78d5-4911-850d-43097f44ee92"/>
  <p:tag name="SLIDO_TIMELINE" val="W3sicG9sbFF1ZXN0aW9uVXVpZCI6IjcwMmNhNDAzLTQ4ZTItNGM2OC04Zjk3LTliNDBlZTE2ZjI0MC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DU3NzEzOTN9"/>
  <p:tag name="SLIDO_TYPE" val="SlidoPoll"/>
  <p:tag name="SLIDO_POLL_UUID" val="f3fcfae7-fcd2-485f-b05e-77bf9e94056d"/>
  <p:tag name="SLIDO_TIMELINE" val="W3sicG9sbFF1ZXN0aW9uVXVpZCI6IjNlMjczMDY2LWZhYTUtNDI3Yy1iZDUzLWVhYzljODkxMWMyOS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DU3NzE0Mjh9"/>
  <p:tag name="SLIDO_TYPE" val="SlidoPoll"/>
  <p:tag name="SLIDO_POLL_UUID" val="0733da2e-d16f-49dd-ad49-aaa7d5b6512b"/>
  <p:tag name="SLIDO_TIMELINE" val="W3sicG9sbFF1ZXN0aW9uVXVpZCI6ImQ5ZjExMWIwLWY0ZTUtNGUyMy04Y2UyLTVlN2M3MzExYmU0ZSIsInNob3dSZXN1bHRzIjp0cnVlLCJzaG93Q29ycmVjdEFuc3dlcnMiOmZhbHNlLCJ2b3RpbmdMb2NrZWQiOmZhbHNlfV0="/>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_rels/theme10.xml.rels><?xml version="1.0" encoding="UTF-8" standalone="yes"?>
<Relationships xmlns="http://schemas.openxmlformats.org/package/2006/relationships"><Relationship Id="rId1" Type="http://schemas.openxmlformats.org/officeDocument/2006/relationships/image" Target="../media/image24.jpeg"/></Relationships>
</file>

<file path=ppt/theme/theme1.xml><?xml version="1.0" encoding="utf-8"?>
<a:theme xmlns:a="http://schemas.openxmlformats.org/drawingml/2006/main" name="Office Theme">
  <a:themeElements>
    <a:clrScheme name="Custom 8">
      <a:dk1>
        <a:srgbClr val="455560"/>
      </a:dk1>
      <a:lt1>
        <a:srgbClr val="FFFFFF"/>
      </a:lt1>
      <a:dk2>
        <a:srgbClr val="009FC3"/>
      </a:dk2>
      <a:lt2>
        <a:srgbClr val="FFFFFF"/>
      </a:lt2>
      <a:accent1>
        <a:srgbClr val="009FC3"/>
      </a:accent1>
      <a:accent2>
        <a:srgbClr val="A5A5A5"/>
      </a:accent2>
      <a:accent3>
        <a:srgbClr val="24D6FF"/>
      </a:accent3>
      <a:accent4>
        <a:srgbClr val="007792"/>
      </a:accent4>
      <a:accent5>
        <a:srgbClr val="FF4D00"/>
      </a:accent5>
      <a:accent6>
        <a:srgbClr val="F6E70F"/>
      </a:accent6>
      <a:hlink>
        <a:srgbClr val="11D4FF"/>
      </a:hlink>
      <a:folHlink>
        <a:srgbClr val="A5A5A5"/>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HI PPT Template 16x9 Widescreen.potx" id="{961800C4-5C70-4F47-910E-43AA867A85BE}" vid="{4966CC59-A1AF-460B-8DEC-83A60912C17B}"/>
    </a:ext>
  </a:extLst>
</a:theme>
</file>

<file path=ppt/theme/theme10.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IHI Colors 1">
      <a:dk1>
        <a:srgbClr val="455560"/>
      </a:dk1>
      <a:lt1>
        <a:srgbClr val="FFFFFF"/>
      </a:lt1>
      <a:dk2>
        <a:srgbClr val="009FC3"/>
      </a:dk2>
      <a:lt2>
        <a:srgbClr val="FFFFFF"/>
      </a:lt2>
      <a:accent1>
        <a:srgbClr val="009FC3"/>
      </a:accent1>
      <a:accent2>
        <a:srgbClr val="6F8798"/>
      </a:accent2>
      <a:accent3>
        <a:srgbClr val="FF4D00"/>
      </a:accent3>
      <a:accent4>
        <a:srgbClr val="F6E70F"/>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9" id="{E8C4D2DE-9B48-415F-8CEB-1DE918A8FDDC}" vid="{702B7D74-E86C-4A3C-A29E-B71848518CA4}"/>
    </a:ext>
  </a:extLst>
</a:theme>
</file>

<file path=ppt/theme/theme3.xml><?xml version="1.0" encoding="utf-8"?>
<a:theme xmlns:a="http://schemas.openxmlformats.org/drawingml/2006/main" name="1_Office Theme">
  <a:themeElements>
    <a:clrScheme name="IHI Colors 1">
      <a:dk1>
        <a:srgbClr val="455560"/>
      </a:dk1>
      <a:lt1>
        <a:srgbClr val="FFFFFF"/>
      </a:lt1>
      <a:dk2>
        <a:srgbClr val="009FC3"/>
      </a:dk2>
      <a:lt2>
        <a:srgbClr val="FFFFFF"/>
      </a:lt2>
      <a:accent1>
        <a:srgbClr val="009FC3"/>
      </a:accent1>
      <a:accent2>
        <a:srgbClr val="6F8798"/>
      </a:accent2>
      <a:accent3>
        <a:srgbClr val="FF4D00"/>
      </a:accent3>
      <a:accent4>
        <a:srgbClr val="F6E70F"/>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SC Community Platform PPT.potx" id="{9B9A87BF-30FB-4607-9E6D-89C2E3C40C94}" vid="{8D5BC277-AE93-47AF-8F77-B5B411D47FD9}"/>
    </a:ext>
  </a:extLst>
</a:theme>
</file>

<file path=ppt/theme/theme4.xml><?xml version="1.0" encoding="utf-8"?>
<a:theme xmlns:a="http://schemas.openxmlformats.org/drawingml/2006/main" name="3_Office Theme">
  <a:themeElements>
    <a:clrScheme name="IHI Colors 1">
      <a:dk1>
        <a:srgbClr val="455560"/>
      </a:dk1>
      <a:lt1>
        <a:srgbClr val="FFFFFF"/>
      </a:lt1>
      <a:dk2>
        <a:srgbClr val="009FC3"/>
      </a:dk2>
      <a:lt2>
        <a:srgbClr val="FFFFFF"/>
      </a:lt2>
      <a:accent1>
        <a:srgbClr val="009FC3"/>
      </a:accent1>
      <a:accent2>
        <a:srgbClr val="6F8798"/>
      </a:accent2>
      <a:accent3>
        <a:srgbClr val="FF4D00"/>
      </a:accent3>
      <a:accent4>
        <a:srgbClr val="F6E70F"/>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HI-PPT Template 16x9 - Citation" id="{AFE95EF3-3DB4-47F4-845C-EEBE3BDFAF7B}" vid="{4F0B00D5-BDDE-49D7-A3E0-8F9D42480A6A}"/>
    </a:ext>
  </a:extLst>
</a:theme>
</file>

<file path=ppt/theme/theme5.xml><?xml version="1.0" encoding="utf-8"?>
<a:theme xmlns:a="http://schemas.openxmlformats.org/drawingml/2006/main" name="6_Office Theme">
  <a:themeElements>
    <a:clrScheme name="IHI Colors 1">
      <a:dk1>
        <a:srgbClr val="455560"/>
      </a:dk1>
      <a:lt1>
        <a:srgbClr val="FFFFFF"/>
      </a:lt1>
      <a:dk2>
        <a:srgbClr val="009FC3"/>
      </a:dk2>
      <a:lt2>
        <a:srgbClr val="FFFFFF"/>
      </a:lt2>
      <a:accent1>
        <a:srgbClr val="11D4FF"/>
      </a:accent1>
      <a:accent2>
        <a:srgbClr val="FF4D00"/>
      </a:accent2>
      <a:accent3>
        <a:srgbClr val="F6E70F"/>
      </a:accent3>
      <a:accent4>
        <a:srgbClr val="6F8798"/>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I PPT Template 16x9 Widescreen" id="{965B8682-DAE8-47A4-9505-145AAC12B58D}" vid="{B56CB199-34F2-47BA-9EBB-8E61D0AD8288}"/>
    </a:ext>
  </a:extLst>
</a:theme>
</file>

<file path=ppt/theme/theme6.xml><?xml version="1.0" encoding="utf-8"?>
<a:theme xmlns:a="http://schemas.openxmlformats.org/drawingml/2006/main" name="4_Office Theme">
  <a:themeElements>
    <a:clrScheme name="IHI Colors 1">
      <a:dk1>
        <a:srgbClr val="455560"/>
      </a:dk1>
      <a:lt1>
        <a:srgbClr val="FFFFFF"/>
      </a:lt1>
      <a:dk2>
        <a:srgbClr val="009FC3"/>
      </a:dk2>
      <a:lt2>
        <a:srgbClr val="FFFFFF"/>
      </a:lt2>
      <a:accent1>
        <a:srgbClr val="009FC3"/>
      </a:accent1>
      <a:accent2>
        <a:srgbClr val="6F8798"/>
      </a:accent2>
      <a:accent3>
        <a:srgbClr val="FF4D00"/>
      </a:accent3>
      <a:accent4>
        <a:srgbClr val="F6E70F"/>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HI PPT Template 16x9 Widescreen.potx" id="{961800C4-5C70-4F47-910E-43AA867A85BE}" vid="{4966CC59-A1AF-460B-8DEC-83A60912C17B}"/>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IHI Colors 1">
      <a:dk1>
        <a:srgbClr val="455560"/>
      </a:dk1>
      <a:lt1>
        <a:srgbClr val="FFFFFF"/>
      </a:lt1>
      <a:dk2>
        <a:srgbClr val="009FC3"/>
      </a:dk2>
      <a:lt2>
        <a:srgbClr val="FFFFFF"/>
      </a:lt2>
      <a:accent1>
        <a:srgbClr val="11D4FF"/>
      </a:accent1>
      <a:accent2>
        <a:srgbClr val="FF4D00"/>
      </a:accent2>
      <a:accent3>
        <a:srgbClr val="F6E70F"/>
      </a:accent3>
      <a:accent4>
        <a:srgbClr val="6F8798"/>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I PPT Template 16x9 Widescreen" id="{965B8682-DAE8-47A4-9505-145AAC12B58D}" vid="{B56CB199-34F2-47BA-9EBB-8E61D0AD8288}"/>
    </a:ext>
  </a:extLst>
</a:theme>
</file>

<file path=ppt/theme/theme9.xml><?xml version="1.0" encoding="utf-8"?>
<a:theme xmlns:a="http://schemas.openxmlformats.org/drawingml/2006/main" name="8_Office Theme">
  <a:themeElements>
    <a:clrScheme name="IHI Colors 1">
      <a:dk1>
        <a:srgbClr val="455560"/>
      </a:dk1>
      <a:lt1>
        <a:srgbClr val="FFFFFF"/>
      </a:lt1>
      <a:dk2>
        <a:srgbClr val="009FC3"/>
      </a:dk2>
      <a:lt2>
        <a:srgbClr val="FFFFFF"/>
      </a:lt2>
      <a:accent1>
        <a:srgbClr val="009FC3"/>
      </a:accent1>
      <a:accent2>
        <a:srgbClr val="6F8798"/>
      </a:accent2>
      <a:accent3>
        <a:srgbClr val="FF4D00"/>
      </a:accent3>
      <a:accent4>
        <a:srgbClr val="F6E70F"/>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HI PPT Template 16x9 Widescreen.potx" id="{961800C4-5C70-4F47-910E-43AA867A85BE}" vid="{4966CC59-A1AF-460B-8DEC-83A60912C17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266aa60-9e19-4890-8112-48f4ccca8b10">
      <Terms xmlns="http://schemas.microsoft.com/office/infopath/2007/PartnerControls"/>
    </lcf76f155ced4ddcb4097134ff3c332f>
    <TaxCatchAll xmlns="28838b97-a1b1-4a90-942f-cea1c86556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B4245159F9094AAFD472A40D54C65E" ma:contentTypeVersion="12" ma:contentTypeDescription="Create a new document." ma:contentTypeScope="" ma:versionID="57fee865964808c0356dd9fbe3c23c28">
  <xsd:schema xmlns:xsd="http://www.w3.org/2001/XMLSchema" xmlns:xs="http://www.w3.org/2001/XMLSchema" xmlns:p="http://schemas.microsoft.com/office/2006/metadata/properties" xmlns:ns2="0266aa60-9e19-4890-8112-48f4ccca8b10" xmlns:ns3="28838b97-a1b1-4a90-942f-cea1c8655612" targetNamespace="http://schemas.microsoft.com/office/2006/metadata/properties" ma:root="true" ma:fieldsID="7b521fafac1b5dae013795b772e50125" ns2:_="" ns3:_="">
    <xsd:import namespace="0266aa60-9e19-4890-8112-48f4ccca8b10"/>
    <xsd:import namespace="28838b97-a1b1-4a90-942f-cea1c86556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66aa60-9e19-4890-8112-48f4ccca8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b42dca9-b6c9-4f7f-8b4a-82ce744a28f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838b97-a1b1-4a90-942f-cea1c86556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60aed0-93d9-4ea7-822e-d2c193385632}" ma:internalName="TaxCatchAll" ma:showField="CatchAllData" ma:web="28838b97-a1b1-4a90-942f-cea1c86556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8E868C-57FE-4A16-A638-7D8B7E5D148A}">
  <ds:schemaRefs>
    <ds:schemaRef ds:uri="http://schemas.microsoft.com/sharepoint/v3/contenttype/forms"/>
  </ds:schemaRefs>
</ds:datastoreItem>
</file>

<file path=customXml/itemProps2.xml><?xml version="1.0" encoding="utf-8"?>
<ds:datastoreItem xmlns:ds="http://schemas.openxmlformats.org/officeDocument/2006/customXml" ds:itemID="{544C7BAF-7B67-4904-A62C-A374FC0189C6}">
  <ds:schemaRef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www.w3.org/XML/1998/namespace"/>
    <ds:schemaRef ds:uri="http://purl.org/dc/terms/"/>
    <ds:schemaRef ds:uri="http://schemas.microsoft.com/office/2006/metadata/properties"/>
    <ds:schemaRef ds:uri="28838b97-a1b1-4a90-942f-cea1c8655612"/>
    <ds:schemaRef ds:uri="0266aa60-9e19-4890-8112-48f4ccca8b10"/>
    <ds:schemaRef ds:uri="http://purl.org/dc/elements/1.1/"/>
  </ds:schemaRefs>
</ds:datastoreItem>
</file>

<file path=customXml/itemProps3.xml><?xml version="1.0" encoding="utf-8"?>
<ds:datastoreItem xmlns:ds="http://schemas.openxmlformats.org/officeDocument/2006/customXml" ds:itemID="{25F56119-69C5-4FD5-82F6-B8D4177D2016}">
  <ds:schemaRefs>
    <ds:schemaRef ds:uri="0266aa60-9e19-4890-8112-48f4ccca8b10"/>
    <ds:schemaRef ds:uri="28838b97-a1b1-4a90-942f-cea1c86556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e58bc56-3c87-4892-b2e1-dc0f3101a6e1}" enabled="1" method="Standard" siteId="{ae635716-f192-4ebc-a7c0-71136d785df2}" removed="0"/>
</clbl:labelList>
</file>

<file path=docProps/app.xml><?xml version="1.0" encoding="utf-8"?>
<Properties xmlns="http://schemas.openxmlformats.org/officeDocument/2006/extended-properties" xmlns:vt="http://schemas.openxmlformats.org/officeDocument/2006/docPropsVTypes">
  <Template/>
  <TotalTime>17</TotalTime>
  <Words>2581</Words>
  <Application>Microsoft Office PowerPoint</Application>
  <PresentationFormat>Widescreen</PresentationFormat>
  <Paragraphs>282</Paragraphs>
  <Slides>37</Slides>
  <Notes>23</Notes>
  <HiddenSlides>0</HiddenSlides>
  <MMClips>0</MMClips>
  <ScaleCrop>false</ScaleCrop>
  <HeadingPairs>
    <vt:vector size="4" baseType="variant">
      <vt:variant>
        <vt:lpstr>Theme</vt:lpstr>
      </vt:variant>
      <vt:variant>
        <vt:i4>10</vt:i4>
      </vt:variant>
      <vt:variant>
        <vt:lpstr>Slide Titles</vt:lpstr>
      </vt:variant>
      <vt:variant>
        <vt:i4>37</vt:i4>
      </vt:variant>
    </vt:vector>
  </HeadingPairs>
  <TitlesOfParts>
    <vt:vector size="47" baseType="lpstr">
      <vt:lpstr>Office Theme</vt:lpstr>
      <vt:lpstr>2_Office Theme</vt:lpstr>
      <vt:lpstr>1_Office Theme</vt:lpstr>
      <vt:lpstr>3_Office Theme</vt:lpstr>
      <vt:lpstr>6_Office Theme</vt:lpstr>
      <vt:lpstr>4_Office Theme</vt:lpstr>
      <vt:lpstr>5_Office Theme</vt:lpstr>
      <vt:lpstr>7_Office Theme</vt:lpstr>
      <vt:lpstr>8_Office Theme</vt:lpstr>
      <vt:lpstr>Savon</vt:lpstr>
      <vt:lpstr>Essentials of Alignment:  Safer Together: A National Action Plan  to Advance Patient Safety and  the CMS Patient Safety  Structural Measure </vt:lpstr>
      <vt:lpstr>Disclosure</vt:lpstr>
      <vt:lpstr>Continuing education credits</vt:lpstr>
      <vt:lpstr>Your IHI Safety Experts</vt:lpstr>
      <vt:lpstr>Welcome to today’s Patient Safety Webinar!</vt:lpstr>
      <vt:lpstr>Get Ready for Polling! </vt:lpstr>
      <vt:lpstr>PowerPoint Presentation</vt:lpstr>
      <vt:lpstr>PowerPoint Presentation</vt:lpstr>
      <vt:lpstr>PowerPoint Presentation</vt:lpstr>
      <vt:lpstr>What’s on Your Mind Today?</vt:lpstr>
      <vt:lpstr> “Current” State</vt:lpstr>
      <vt:lpstr>From Incremental to Transformational</vt:lpstr>
      <vt:lpstr>The Critical Shift </vt:lpstr>
      <vt:lpstr>On Total System Safety</vt:lpstr>
      <vt:lpstr>Key Initiatives</vt:lpstr>
      <vt:lpstr>Safer Together:  A National Action Plan  to Advance Patient Safety</vt:lpstr>
      <vt:lpstr>About Safer Together: A National Action Plan</vt:lpstr>
      <vt:lpstr>Safer Together: A National Action Plan </vt:lpstr>
      <vt:lpstr>Newly Updated Self-Assessment Tool </vt:lpstr>
      <vt:lpstr>User Guide</vt:lpstr>
      <vt:lpstr>Safer Together in Action </vt:lpstr>
      <vt:lpstr>CMS Patient Safety  Structural Measure</vt:lpstr>
      <vt:lpstr>About the CMS Patient Safety Structural Measure</vt:lpstr>
      <vt:lpstr>PSSM Domains and Intent</vt:lpstr>
      <vt:lpstr>Expanded Self-Assessment Elements &amp; SM Linkage</vt:lpstr>
      <vt:lpstr>What do Safer Together and the PSSM have in common? A lot, plus:</vt:lpstr>
      <vt:lpstr>5 Whys</vt:lpstr>
      <vt:lpstr>Making it happen…</vt:lpstr>
      <vt:lpstr>PSSM Challenges “vs” NAP Roadmap: CLG</vt:lpstr>
      <vt:lpstr>PowerPoint Presentation</vt:lpstr>
      <vt:lpstr>PowerPoint Presentation</vt:lpstr>
      <vt:lpstr>Actions to Consider</vt:lpstr>
      <vt:lpstr>Core IHI Resources</vt:lpstr>
      <vt:lpstr>IHI Patient Safety Learning Series</vt:lpstr>
      <vt:lpstr>Your Commitment to Safety Deserves  Recognition</vt:lpstr>
      <vt:lpstr>With gratitude for all you do to keep patients and those who care for them free from harm…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Culbert</dc:creator>
  <cp:lastModifiedBy>Marianne Smith</cp:lastModifiedBy>
  <cp:revision>4</cp:revision>
  <dcterms:created xsi:type="dcterms:W3CDTF">2023-03-22T19:13:32Z</dcterms:created>
  <dcterms:modified xsi:type="dcterms:W3CDTF">2025-05-01T21:48:24Z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0x010100A5B4245159F9094AAFD472A40D54C65E</vt:lpwstr>
  </property>
  <property fmtid="{D5CDD505-2E9C-101B-9397-08002B2CF9AE}" pid="3" name="MediaServiceImageTags">
    <vt:lpwstr/>
  </property>
  <property fmtid="{D5CDD505-2E9C-101B-9397-08002B2CF9AE}" pid="4" name="ClassificationContentMarkingFooterLocations">
    <vt:lpwstr>Office Theme:3\2_Office Theme:3\1_Office Theme:3\3_Office Theme:3\6_Office Theme:3\4_Office Theme:3\5_Office Theme:6\7_Office Theme:3\8_Office Theme:3\Savon:9</vt:lpwstr>
  </property>
  <property fmtid="{D5CDD505-2E9C-101B-9397-08002B2CF9AE}" pid="5" name="ClassificationContentMarkingFooterText">
    <vt:lpwstr>Classified as Confidential</vt:lpwstr>
  </property>
</Properties>
</file>